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7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98" r:id="rId14"/>
    <p:sldId id="299" r:id="rId15"/>
    <p:sldId id="271" r:id="rId16"/>
    <p:sldId id="273" r:id="rId17"/>
    <p:sldId id="269" r:id="rId18"/>
    <p:sldId id="283" r:id="rId19"/>
    <p:sldId id="284" r:id="rId20"/>
    <p:sldId id="285" r:id="rId21"/>
    <p:sldId id="286" r:id="rId22"/>
    <p:sldId id="287" r:id="rId23"/>
    <p:sldId id="288" r:id="rId2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0C909-638F-86B5-2130-C5FF6BCA3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75BFE8-830F-399B-CEF8-2638853FB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9BBCF-BE51-20AE-5EA0-0685C9B4A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24-Jun-26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14D5C-246C-649E-E7B0-B5D10FE69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6AABD-1977-E646-C43C-184C2CA97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45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5E3C4-38E5-4DC1-9162-D7C92D145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09924D-E30F-6680-1ED6-9E894C42C1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35C8B-C0D4-A33C-FB9F-83177AE0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24-Jun-26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04FD40-AC22-D248-2CF4-482CD2042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C73F8-94BD-82FC-D7F7-D2DFBEB45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89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6057C2-E83B-7063-A037-D7F81ADDFC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4476DA-1CA0-8A90-F977-3C8D4FA74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E5F0A-1525-93F4-D7F9-C2F6E6319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24-Jun-26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6DB58-07A3-E79B-0260-8360EFD3F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E303F-A04D-4507-9018-BB2A003A9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748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30C2-8EFA-B7A6-6341-AAF3934B9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F9336-5895-8330-4E1E-E24CA0B83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29839-AFB3-7D3F-576B-B79991EFA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24-Jun-26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1D183-F757-6E93-8042-C714CC0F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AB7E7-486E-3EAE-7EA6-B57CCD3AD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17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6DC3B-E153-B5B8-F77E-B98F63BE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2D973-F1A6-AD6B-6E5B-BF16B5C8D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41436-5326-FD9D-6F99-9F018E872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24-Jun-26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54DB6-D893-4351-CB8D-5B4824D7E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09DF0-DA81-640F-C234-CB76255F1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310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76906-1BF9-1806-59DC-2C41205D5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06406-685B-6BCC-4840-7E4013EB31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8AFF7E-923D-9B37-E033-C3C3F8DB1D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FBCCC1-6262-71FB-DCFA-E6DA545BA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24-Jun-26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719E1C-83E7-CC39-0FD6-80C055668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7EED21-5DB2-496E-5F27-B8992F60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610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48995-0130-6951-FA06-EB387A468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1BF94-81AE-A649-C3CF-85A4A0CA0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909AD-325C-9708-C278-C679FE613E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9A792E-CCDC-3009-6764-6A68C927DB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9314F7-23C4-43E5-E32D-EE0A233625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7BF0-FFB4-AA50-B5CC-97826DD14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24-Jun-26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6BFBED-7A1F-0F01-6FDD-7952AEF0B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8697F5-833A-08AB-8C64-62C41BB77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726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3C639-A94E-451D-9B07-4AC2327BD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E1586C-F879-BF9A-0C9F-C8D6AEF55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24-Jun-26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7C75FD-3E24-4394-F3F7-585173093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934216-CE1C-8D46-E965-87E28E20B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109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56973F-4424-6377-7758-586DDDF7B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24-Jun-26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780A67-E262-C2D7-3ADB-938255097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BD0D9F-304A-80AE-534F-6B5846D30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780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14C6F-00EC-7134-E15F-0E31C0984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DC20D-1D0E-5F21-D588-FC9CDD776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FF66FA-4421-5DCA-E376-073AC547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1101E0-04DA-B6FA-4B2F-E22BCC60C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24-Jun-26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EDE511-CAD1-45CD-9A34-D8FC18DA0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725119-E3F0-6E0F-A207-123833AC7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173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0D2E6-4DF8-7B8F-43DC-33F9571FF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925B7-C1F9-FA12-06B2-1AD5C6F25B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BD27F3-5770-D0AA-780F-D928A96EA7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FE942F-10F1-7449-3A94-ED05B1F50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24-Jun-26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A216CF-CE4F-CED1-BD13-A3A68E1B9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FFFE69-4339-E6BB-5505-8BEC7E836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501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2C577A-3C4E-4EBB-89B3-23E5AD741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D54D66-662C-53C8-C76B-96F0FEA58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908FE-35F8-5BC1-D22E-1312D4DB47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24-Jun-26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47931-EEEE-5E1C-91B7-86714A19CC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4582B-7E7E-32B6-645C-789F8FFED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97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13" name="breeze.wav"/>
          </p:stSnd>
        </p:sndAc>
      </p:transition>
    </mc:Choice>
    <mc:Fallback xmlns="">
      <p:transition spd="slow">
        <p:fade/>
        <p:sndAc>
          <p:stSnd>
            <p:snd r:embed="rId14" name="breeze.wav"/>
          </p:stSnd>
        </p:sndAc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openxmlformats.org/officeDocument/2006/relationships/audio" Target="../media/audio1.wav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audio" Target="../media/audio1.wav"/><Relationship Id="rId16" Type="http://schemas.openxmlformats.org/officeDocument/2006/relationships/image" Target="../media/image42.png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jp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audio" Target="../media/audio1.wav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jpe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13" Type="http://schemas.openxmlformats.org/officeDocument/2006/relationships/image" Target="../media/image76.jpe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74.jpeg"/><Relationship Id="rId5" Type="http://schemas.openxmlformats.org/officeDocument/2006/relationships/image" Target="../media/image68.png"/><Relationship Id="rId10" Type="http://schemas.openxmlformats.org/officeDocument/2006/relationships/image" Target="../media/image73.jpeg"/><Relationship Id="rId4" Type="http://schemas.openxmlformats.org/officeDocument/2006/relationships/image" Target="../media/image67.png"/><Relationship Id="rId9" Type="http://schemas.openxmlformats.org/officeDocument/2006/relationships/image" Target="../media/image72.jpeg"/><Relationship Id="rId1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0DBC38-AE76-1BF7-8E4C-3E4F08D42B4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" t="889" r="1131" b="1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4" name="breeze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47827" y="147552"/>
            <a:ext cx="8848345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algn="ctr">
              <a:lnSpc>
                <a:spcPct val="100000"/>
              </a:lnSpc>
              <a:spcBef>
                <a:spcPts val="95"/>
              </a:spcBef>
            </a:pPr>
            <a:r>
              <a:rPr lang="en-US" sz="4800" b="1" u="sng" spc="2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Our</a:t>
            </a:r>
            <a:r>
              <a:rPr lang="en-US" sz="4800" b="1" u="sng" spc="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lang="en-US" sz="4800" b="1" u="sng" spc="-1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Esteemed</a:t>
            </a:r>
            <a:r>
              <a:rPr lang="en-US" sz="4800" b="1" u="sng" spc="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lang="en-US" sz="4800" b="1" u="sng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Customers</a:t>
            </a:r>
            <a:endParaRPr sz="4800" b="1" u="sng" spc="-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84C9CDE-4BB1-71E6-FE5A-4AD855C04D01}"/>
              </a:ext>
            </a:extLst>
          </p:cNvPr>
          <p:cNvGrpSpPr/>
          <p:nvPr/>
        </p:nvGrpSpPr>
        <p:grpSpPr>
          <a:xfrm>
            <a:off x="44196" y="1447800"/>
            <a:ext cx="9035199" cy="4532630"/>
            <a:chOff x="65068" y="1670049"/>
            <a:chExt cx="9035199" cy="4532630"/>
          </a:xfrm>
        </p:grpSpPr>
        <p:pic>
          <p:nvPicPr>
            <p:cNvPr id="2" name="object 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11387" y="1895856"/>
              <a:ext cx="1649730" cy="1649730"/>
            </a:xfrm>
            <a:prstGeom prst="rect">
              <a:avLst/>
            </a:prstGeom>
          </p:spPr>
        </p:pic>
        <p:sp>
          <p:nvSpPr>
            <p:cNvPr id="3" name="object 3"/>
            <p:cNvSpPr/>
            <p:nvPr/>
          </p:nvSpPr>
          <p:spPr>
            <a:xfrm>
              <a:off x="4685836" y="1670049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1920240" y="182880"/>
                  </a:move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1874520"/>
                  </a:lnTo>
                  <a:lnTo>
                    <a:pt x="182880" y="1920240"/>
                  </a:lnTo>
                  <a:lnTo>
                    <a:pt x="1920240" y="1920240"/>
                  </a:lnTo>
                  <a:lnTo>
                    <a:pt x="1920240" y="1874774"/>
                  </a:lnTo>
                  <a:lnTo>
                    <a:pt x="1920240" y="1874520"/>
                  </a:lnTo>
                  <a:lnTo>
                    <a:pt x="1920240" y="228854"/>
                  </a:lnTo>
                  <a:lnTo>
                    <a:pt x="1874520" y="228854"/>
                  </a:lnTo>
                  <a:lnTo>
                    <a:pt x="1874520" y="1874520"/>
                  </a:lnTo>
                  <a:lnTo>
                    <a:pt x="228600" y="1874520"/>
                  </a:lnTo>
                  <a:lnTo>
                    <a:pt x="228600" y="228600"/>
                  </a:lnTo>
                  <a:lnTo>
                    <a:pt x="1920240" y="228600"/>
                  </a:lnTo>
                  <a:lnTo>
                    <a:pt x="1920240" y="182880"/>
                  </a:lnTo>
                  <a:close/>
                </a:path>
                <a:path w="2103120" h="2103120">
                  <a:moveTo>
                    <a:pt x="2103120" y="0"/>
                  </a:moveTo>
                  <a:lnTo>
                    <a:pt x="0" y="0"/>
                  </a:lnTo>
                  <a:lnTo>
                    <a:pt x="0" y="137160"/>
                  </a:lnTo>
                  <a:lnTo>
                    <a:pt x="0" y="1965960"/>
                  </a:lnTo>
                  <a:lnTo>
                    <a:pt x="0" y="2103120"/>
                  </a:lnTo>
                  <a:lnTo>
                    <a:pt x="2103120" y="2103120"/>
                  </a:lnTo>
                  <a:lnTo>
                    <a:pt x="2103120" y="1966214"/>
                  </a:lnTo>
                  <a:lnTo>
                    <a:pt x="2103120" y="1965960"/>
                  </a:lnTo>
                  <a:lnTo>
                    <a:pt x="2103120" y="137414"/>
                  </a:lnTo>
                  <a:lnTo>
                    <a:pt x="1965960" y="137414"/>
                  </a:lnTo>
                  <a:lnTo>
                    <a:pt x="1965960" y="1965960"/>
                  </a:lnTo>
                  <a:lnTo>
                    <a:pt x="137160" y="1965960"/>
                  </a:lnTo>
                  <a:lnTo>
                    <a:pt x="137160" y="137160"/>
                  </a:lnTo>
                  <a:lnTo>
                    <a:pt x="2103120" y="137160"/>
                  </a:lnTo>
                  <a:lnTo>
                    <a:pt x="21031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85763" y="1905000"/>
              <a:ext cx="1649730" cy="164972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360212" y="1678939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1920240" y="182880"/>
                  </a:move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1874520"/>
                  </a:lnTo>
                  <a:lnTo>
                    <a:pt x="182880" y="1920240"/>
                  </a:lnTo>
                  <a:lnTo>
                    <a:pt x="1920240" y="1920240"/>
                  </a:lnTo>
                  <a:lnTo>
                    <a:pt x="1920240" y="1875028"/>
                  </a:lnTo>
                  <a:lnTo>
                    <a:pt x="1920240" y="1874520"/>
                  </a:lnTo>
                  <a:lnTo>
                    <a:pt x="1920240" y="229108"/>
                  </a:lnTo>
                  <a:lnTo>
                    <a:pt x="1874520" y="229108"/>
                  </a:lnTo>
                  <a:lnTo>
                    <a:pt x="1874520" y="1874520"/>
                  </a:lnTo>
                  <a:lnTo>
                    <a:pt x="228600" y="1874520"/>
                  </a:lnTo>
                  <a:lnTo>
                    <a:pt x="228600" y="228600"/>
                  </a:lnTo>
                  <a:lnTo>
                    <a:pt x="1920240" y="228600"/>
                  </a:lnTo>
                  <a:lnTo>
                    <a:pt x="1920240" y="182880"/>
                  </a:lnTo>
                  <a:close/>
                </a:path>
                <a:path w="2103120" h="2103120">
                  <a:moveTo>
                    <a:pt x="2103120" y="0"/>
                  </a:moveTo>
                  <a:lnTo>
                    <a:pt x="0" y="0"/>
                  </a:lnTo>
                  <a:lnTo>
                    <a:pt x="0" y="137160"/>
                  </a:lnTo>
                  <a:lnTo>
                    <a:pt x="0" y="1965960"/>
                  </a:lnTo>
                  <a:lnTo>
                    <a:pt x="0" y="2103120"/>
                  </a:lnTo>
                  <a:lnTo>
                    <a:pt x="2103120" y="2103120"/>
                  </a:lnTo>
                  <a:lnTo>
                    <a:pt x="2103120" y="1966468"/>
                  </a:lnTo>
                  <a:lnTo>
                    <a:pt x="2103120" y="1965960"/>
                  </a:lnTo>
                  <a:lnTo>
                    <a:pt x="2103120" y="137668"/>
                  </a:lnTo>
                  <a:lnTo>
                    <a:pt x="1965960" y="137668"/>
                  </a:lnTo>
                  <a:lnTo>
                    <a:pt x="1965960" y="1965960"/>
                  </a:lnTo>
                  <a:lnTo>
                    <a:pt x="137160" y="1965960"/>
                  </a:lnTo>
                  <a:lnTo>
                    <a:pt x="137160" y="137160"/>
                  </a:lnTo>
                  <a:lnTo>
                    <a:pt x="2103120" y="137160"/>
                  </a:lnTo>
                  <a:lnTo>
                    <a:pt x="21031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BA5B783-6E79-8083-5131-A8A8F7CA9AE5}"/>
                </a:ext>
              </a:extLst>
            </p:cNvPr>
            <p:cNvGrpSpPr/>
            <p:nvPr/>
          </p:nvGrpSpPr>
          <p:grpSpPr>
            <a:xfrm>
              <a:off x="6996218" y="4098417"/>
              <a:ext cx="2104049" cy="2103120"/>
              <a:chOff x="7091170" y="2249169"/>
              <a:chExt cx="2104049" cy="2103120"/>
            </a:xfrm>
          </p:grpSpPr>
          <p:pic>
            <p:nvPicPr>
              <p:cNvPr id="6" name="object 6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257752" y="2474976"/>
                <a:ext cx="1832144" cy="1649730"/>
              </a:xfrm>
              <a:prstGeom prst="rect">
                <a:avLst/>
              </a:prstGeom>
            </p:spPr>
          </p:pic>
          <p:sp>
            <p:nvSpPr>
              <p:cNvPr id="7" name="object 7"/>
              <p:cNvSpPr/>
              <p:nvPr/>
            </p:nvSpPr>
            <p:spPr>
              <a:xfrm>
                <a:off x="7091170" y="2249169"/>
                <a:ext cx="2104049" cy="2103120"/>
              </a:xfrm>
              <a:custGeom>
                <a:avLst/>
                <a:gdLst/>
                <a:ahLst/>
                <a:cxnLst/>
                <a:rect l="l" t="t" r="r" b="b"/>
                <a:pathLst>
                  <a:path w="2103120" h="2103120">
                    <a:moveTo>
                      <a:pt x="1920240" y="182880"/>
                    </a:moveTo>
                    <a:lnTo>
                      <a:pt x="182880" y="182880"/>
                    </a:lnTo>
                    <a:lnTo>
                      <a:pt x="182880" y="228600"/>
                    </a:lnTo>
                    <a:lnTo>
                      <a:pt x="182880" y="1874520"/>
                    </a:lnTo>
                    <a:lnTo>
                      <a:pt x="182880" y="1920240"/>
                    </a:lnTo>
                    <a:lnTo>
                      <a:pt x="1920240" y="1920240"/>
                    </a:lnTo>
                    <a:lnTo>
                      <a:pt x="1920240" y="1874774"/>
                    </a:lnTo>
                    <a:lnTo>
                      <a:pt x="1920240" y="1874520"/>
                    </a:lnTo>
                    <a:lnTo>
                      <a:pt x="1920240" y="228854"/>
                    </a:lnTo>
                    <a:lnTo>
                      <a:pt x="1874520" y="228854"/>
                    </a:lnTo>
                    <a:lnTo>
                      <a:pt x="1874520" y="1874520"/>
                    </a:lnTo>
                    <a:lnTo>
                      <a:pt x="228600" y="1874520"/>
                    </a:lnTo>
                    <a:lnTo>
                      <a:pt x="228600" y="228600"/>
                    </a:lnTo>
                    <a:lnTo>
                      <a:pt x="1920240" y="228600"/>
                    </a:lnTo>
                    <a:lnTo>
                      <a:pt x="1920240" y="182880"/>
                    </a:lnTo>
                    <a:close/>
                  </a:path>
                  <a:path w="2103120" h="2103120">
                    <a:moveTo>
                      <a:pt x="2103120" y="0"/>
                    </a:moveTo>
                    <a:lnTo>
                      <a:pt x="0" y="0"/>
                    </a:lnTo>
                    <a:lnTo>
                      <a:pt x="0" y="137160"/>
                    </a:lnTo>
                    <a:lnTo>
                      <a:pt x="0" y="1965960"/>
                    </a:lnTo>
                    <a:lnTo>
                      <a:pt x="0" y="2103120"/>
                    </a:lnTo>
                    <a:lnTo>
                      <a:pt x="2103120" y="2103120"/>
                    </a:lnTo>
                    <a:lnTo>
                      <a:pt x="2103120" y="1966214"/>
                    </a:lnTo>
                    <a:lnTo>
                      <a:pt x="2103120" y="1965960"/>
                    </a:lnTo>
                    <a:lnTo>
                      <a:pt x="2103120" y="137414"/>
                    </a:lnTo>
                    <a:lnTo>
                      <a:pt x="1965960" y="137414"/>
                    </a:lnTo>
                    <a:lnTo>
                      <a:pt x="1965960" y="1965960"/>
                    </a:lnTo>
                    <a:lnTo>
                      <a:pt x="137160" y="1965960"/>
                    </a:lnTo>
                    <a:lnTo>
                      <a:pt x="137160" y="137160"/>
                    </a:lnTo>
                    <a:lnTo>
                      <a:pt x="2103120" y="137160"/>
                    </a:lnTo>
                    <a:lnTo>
                      <a:pt x="210312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0620" y="1895856"/>
              <a:ext cx="1649730" cy="164973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5068" y="1670049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1920240" y="182880"/>
                  </a:move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1874520"/>
                  </a:lnTo>
                  <a:lnTo>
                    <a:pt x="182880" y="1920240"/>
                  </a:lnTo>
                  <a:lnTo>
                    <a:pt x="1920240" y="1920240"/>
                  </a:lnTo>
                  <a:lnTo>
                    <a:pt x="1920240" y="1874774"/>
                  </a:lnTo>
                  <a:lnTo>
                    <a:pt x="1920240" y="1874520"/>
                  </a:lnTo>
                  <a:lnTo>
                    <a:pt x="1920240" y="228854"/>
                  </a:lnTo>
                  <a:lnTo>
                    <a:pt x="1874520" y="228854"/>
                  </a:lnTo>
                  <a:lnTo>
                    <a:pt x="1874520" y="1874520"/>
                  </a:lnTo>
                  <a:lnTo>
                    <a:pt x="228600" y="1874520"/>
                  </a:lnTo>
                  <a:lnTo>
                    <a:pt x="228600" y="228600"/>
                  </a:lnTo>
                  <a:lnTo>
                    <a:pt x="1920240" y="228600"/>
                  </a:lnTo>
                  <a:lnTo>
                    <a:pt x="1920240" y="182880"/>
                  </a:lnTo>
                  <a:close/>
                </a:path>
                <a:path w="2103120" h="2103120">
                  <a:moveTo>
                    <a:pt x="2103120" y="0"/>
                  </a:moveTo>
                  <a:lnTo>
                    <a:pt x="0" y="0"/>
                  </a:lnTo>
                  <a:lnTo>
                    <a:pt x="0" y="137160"/>
                  </a:lnTo>
                  <a:lnTo>
                    <a:pt x="0" y="1965960"/>
                  </a:lnTo>
                  <a:lnTo>
                    <a:pt x="0" y="2103120"/>
                  </a:lnTo>
                  <a:lnTo>
                    <a:pt x="2103120" y="2103120"/>
                  </a:lnTo>
                  <a:lnTo>
                    <a:pt x="2103120" y="1966214"/>
                  </a:lnTo>
                  <a:lnTo>
                    <a:pt x="2103120" y="1965960"/>
                  </a:lnTo>
                  <a:lnTo>
                    <a:pt x="2103120" y="137414"/>
                  </a:lnTo>
                  <a:lnTo>
                    <a:pt x="1965960" y="137414"/>
                  </a:lnTo>
                  <a:lnTo>
                    <a:pt x="1965960" y="1965960"/>
                  </a:lnTo>
                  <a:lnTo>
                    <a:pt x="137160" y="1965960"/>
                  </a:lnTo>
                  <a:lnTo>
                    <a:pt x="137160" y="137160"/>
                  </a:lnTo>
                  <a:lnTo>
                    <a:pt x="2103120" y="137160"/>
                  </a:lnTo>
                  <a:lnTo>
                    <a:pt x="21031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76619" y="4325112"/>
              <a:ext cx="1649730" cy="164973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351068" y="4099559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1920240" y="182880"/>
                  </a:moveTo>
                  <a:lnTo>
                    <a:pt x="1874520" y="182880"/>
                  </a:lnTo>
                  <a:lnTo>
                    <a:pt x="1874520" y="228600"/>
                  </a:lnTo>
                  <a:lnTo>
                    <a:pt x="1874520" y="1874520"/>
                  </a:lnTo>
                  <a:lnTo>
                    <a:pt x="228600" y="1874520"/>
                  </a:lnTo>
                  <a:lnTo>
                    <a:pt x="228600" y="228600"/>
                  </a:lnTo>
                  <a:lnTo>
                    <a:pt x="1874520" y="228600"/>
                  </a:lnTo>
                  <a:lnTo>
                    <a:pt x="1874520" y="182880"/>
                  </a:ln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1874520"/>
                  </a:lnTo>
                  <a:lnTo>
                    <a:pt x="182880" y="1920240"/>
                  </a:lnTo>
                  <a:lnTo>
                    <a:pt x="1920240" y="1920240"/>
                  </a:lnTo>
                  <a:lnTo>
                    <a:pt x="1920240" y="1874520"/>
                  </a:lnTo>
                  <a:lnTo>
                    <a:pt x="1920240" y="228600"/>
                  </a:lnTo>
                  <a:lnTo>
                    <a:pt x="1920240" y="182880"/>
                  </a:lnTo>
                  <a:close/>
                </a:path>
                <a:path w="2103120" h="2103120">
                  <a:moveTo>
                    <a:pt x="2103120" y="0"/>
                  </a:moveTo>
                  <a:lnTo>
                    <a:pt x="1965960" y="0"/>
                  </a:lnTo>
                  <a:lnTo>
                    <a:pt x="1965960" y="137160"/>
                  </a:lnTo>
                  <a:lnTo>
                    <a:pt x="1965960" y="1965960"/>
                  </a:lnTo>
                  <a:lnTo>
                    <a:pt x="137160" y="1965960"/>
                  </a:lnTo>
                  <a:lnTo>
                    <a:pt x="137160" y="137160"/>
                  </a:lnTo>
                  <a:lnTo>
                    <a:pt x="1965960" y="137160"/>
                  </a:lnTo>
                  <a:lnTo>
                    <a:pt x="1965960" y="0"/>
                  </a:lnTo>
                  <a:lnTo>
                    <a:pt x="0" y="0"/>
                  </a:lnTo>
                  <a:lnTo>
                    <a:pt x="0" y="137160"/>
                  </a:lnTo>
                  <a:lnTo>
                    <a:pt x="0" y="1965960"/>
                  </a:lnTo>
                  <a:lnTo>
                    <a:pt x="0" y="2103120"/>
                  </a:lnTo>
                  <a:lnTo>
                    <a:pt x="2103120" y="2103120"/>
                  </a:lnTo>
                  <a:lnTo>
                    <a:pt x="2103120" y="1965960"/>
                  </a:lnTo>
                  <a:lnTo>
                    <a:pt x="2103120" y="137160"/>
                  </a:lnTo>
                  <a:lnTo>
                    <a:pt x="21031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9283" y="4325112"/>
              <a:ext cx="1649730" cy="164973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5476" y="4099559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1920240" y="182880"/>
                  </a:moveTo>
                  <a:lnTo>
                    <a:pt x="1874520" y="182880"/>
                  </a:lnTo>
                  <a:lnTo>
                    <a:pt x="1874520" y="228600"/>
                  </a:lnTo>
                  <a:lnTo>
                    <a:pt x="1874520" y="1874520"/>
                  </a:lnTo>
                  <a:lnTo>
                    <a:pt x="228600" y="1874520"/>
                  </a:lnTo>
                  <a:lnTo>
                    <a:pt x="228600" y="228600"/>
                  </a:lnTo>
                  <a:lnTo>
                    <a:pt x="1874520" y="228600"/>
                  </a:lnTo>
                  <a:lnTo>
                    <a:pt x="1874520" y="182880"/>
                  </a:ln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1874520"/>
                  </a:lnTo>
                  <a:lnTo>
                    <a:pt x="182880" y="1920240"/>
                  </a:lnTo>
                  <a:lnTo>
                    <a:pt x="1920240" y="1920240"/>
                  </a:lnTo>
                  <a:lnTo>
                    <a:pt x="1920240" y="1874520"/>
                  </a:lnTo>
                  <a:lnTo>
                    <a:pt x="1920240" y="228600"/>
                  </a:lnTo>
                  <a:lnTo>
                    <a:pt x="1920240" y="182880"/>
                  </a:lnTo>
                  <a:close/>
                </a:path>
                <a:path w="2103120" h="2103120">
                  <a:moveTo>
                    <a:pt x="2103120" y="0"/>
                  </a:moveTo>
                  <a:lnTo>
                    <a:pt x="1965960" y="0"/>
                  </a:lnTo>
                  <a:lnTo>
                    <a:pt x="1965960" y="137160"/>
                  </a:lnTo>
                  <a:lnTo>
                    <a:pt x="1965960" y="1965960"/>
                  </a:lnTo>
                  <a:lnTo>
                    <a:pt x="137160" y="1965960"/>
                  </a:lnTo>
                  <a:lnTo>
                    <a:pt x="137160" y="137160"/>
                  </a:lnTo>
                  <a:lnTo>
                    <a:pt x="1965960" y="137160"/>
                  </a:lnTo>
                  <a:lnTo>
                    <a:pt x="1965960" y="0"/>
                  </a:lnTo>
                  <a:lnTo>
                    <a:pt x="0" y="0"/>
                  </a:lnTo>
                  <a:lnTo>
                    <a:pt x="0" y="137160"/>
                  </a:lnTo>
                  <a:lnTo>
                    <a:pt x="0" y="1965960"/>
                  </a:lnTo>
                  <a:lnTo>
                    <a:pt x="0" y="2103120"/>
                  </a:lnTo>
                  <a:lnTo>
                    <a:pt x="2103120" y="2103120"/>
                  </a:lnTo>
                  <a:lnTo>
                    <a:pt x="2103120" y="1965960"/>
                  </a:lnTo>
                  <a:lnTo>
                    <a:pt x="2103120" y="137160"/>
                  </a:lnTo>
                  <a:lnTo>
                    <a:pt x="21031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93099" y="4309871"/>
              <a:ext cx="1649729" cy="164973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667548" y="4084319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1920227" y="182880"/>
                  </a:moveTo>
                  <a:lnTo>
                    <a:pt x="1874520" y="182880"/>
                  </a:lnTo>
                  <a:lnTo>
                    <a:pt x="1874520" y="228600"/>
                  </a:lnTo>
                  <a:lnTo>
                    <a:pt x="1874520" y="1874520"/>
                  </a:lnTo>
                  <a:lnTo>
                    <a:pt x="228600" y="1874520"/>
                  </a:lnTo>
                  <a:lnTo>
                    <a:pt x="228600" y="228600"/>
                  </a:lnTo>
                  <a:lnTo>
                    <a:pt x="1874520" y="228600"/>
                  </a:lnTo>
                  <a:lnTo>
                    <a:pt x="1874520" y="182880"/>
                  </a:ln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1874520"/>
                  </a:lnTo>
                  <a:lnTo>
                    <a:pt x="182880" y="1920240"/>
                  </a:lnTo>
                  <a:lnTo>
                    <a:pt x="1920227" y="1920240"/>
                  </a:lnTo>
                  <a:lnTo>
                    <a:pt x="1920227" y="1874532"/>
                  </a:lnTo>
                  <a:lnTo>
                    <a:pt x="1920227" y="228600"/>
                  </a:lnTo>
                  <a:lnTo>
                    <a:pt x="1920227" y="182880"/>
                  </a:lnTo>
                  <a:close/>
                </a:path>
                <a:path w="2103120" h="2103120">
                  <a:moveTo>
                    <a:pt x="2103120" y="0"/>
                  </a:moveTo>
                  <a:lnTo>
                    <a:pt x="1965960" y="0"/>
                  </a:lnTo>
                  <a:lnTo>
                    <a:pt x="1965960" y="137160"/>
                  </a:lnTo>
                  <a:lnTo>
                    <a:pt x="1965960" y="1965960"/>
                  </a:lnTo>
                  <a:lnTo>
                    <a:pt x="137160" y="1965960"/>
                  </a:lnTo>
                  <a:lnTo>
                    <a:pt x="137160" y="137160"/>
                  </a:lnTo>
                  <a:lnTo>
                    <a:pt x="1965960" y="137160"/>
                  </a:lnTo>
                  <a:lnTo>
                    <a:pt x="1965960" y="0"/>
                  </a:lnTo>
                  <a:lnTo>
                    <a:pt x="0" y="0"/>
                  </a:lnTo>
                  <a:lnTo>
                    <a:pt x="0" y="137160"/>
                  </a:lnTo>
                  <a:lnTo>
                    <a:pt x="0" y="1965960"/>
                  </a:lnTo>
                  <a:lnTo>
                    <a:pt x="0" y="2103120"/>
                  </a:lnTo>
                  <a:lnTo>
                    <a:pt x="2103120" y="2103120"/>
                  </a:lnTo>
                  <a:lnTo>
                    <a:pt x="2103120" y="1965960"/>
                  </a:lnTo>
                  <a:lnTo>
                    <a:pt x="2103120" y="137160"/>
                  </a:lnTo>
                  <a:lnTo>
                    <a:pt x="21031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CC95DA8-2A42-E0EF-BE89-940FAB28F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3346" y="1895856"/>
              <a:ext cx="1626538" cy="1649729"/>
            </a:xfrm>
            <a:prstGeom prst="rect">
              <a:avLst/>
            </a:prstGeom>
            <a:ln w="2286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11" name="breeze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3515"/>
            <a:ext cx="9144000" cy="6829425"/>
            <a:chOff x="0" y="33515"/>
            <a:chExt cx="9144000" cy="682942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853452"/>
              <a:ext cx="9143999" cy="600454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051559"/>
              <a:ext cx="9143999" cy="58003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35" y="33515"/>
              <a:ext cx="9077706" cy="78106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20" y="1040890"/>
              <a:ext cx="5391912" cy="581710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620" y="1040890"/>
              <a:ext cx="5392420" cy="5817235"/>
            </a:xfrm>
            <a:custGeom>
              <a:avLst/>
              <a:gdLst/>
              <a:ahLst/>
              <a:cxnLst/>
              <a:rect l="l" t="t" r="r" b="b"/>
              <a:pathLst>
                <a:path w="5392420" h="5817234">
                  <a:moveTo>
                    <a:pt x="5391912" y="5817106"/>
                  </a:moveTo>
                  <a:lnTo>
                    <a:pt x="5391912" y="0"/>
                  </a:lnTo>
                  <a:lnTo>
                    <a:pt x="0" y="0"/>
                  </a:lnTo>
                  <a:lnTo>
                    <a:pt x="0" y="5817106"/>
                  </a:lnTo>
                </a:path>
              </a:pathLst>
            </a:custGeom>
            <a:ln w="9525">
              <a:solidFill>
                <a:srgbClr val="629F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808" y="1362519"/>
              <a:ext cx="215705" cy="19538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808" y="2642679"/>
              <a:ext cx="215705" cy="19538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808" y="3922839"/>
              <a:ext cx="215705" cy="19538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9808" y="5202999"/>
              <a:ext cx="215705" cy="19538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808" y="6483210"/>
              <a:ext cx="215705" cy="19536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42036" y="1199210"/>
            <a:ext cx="1368425" cy="55772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spc="55" dirty="0">
                <a:solidFill>
                  <a:srgbClr val="001F5F"/>
                </a:solidFill>
                <a:latin typeface="Calibri"/>
                <a:cs typeface="Calibri"/>
              </a:rPr>
              <a:t>USA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300100"/>
              </a:lnSpc>
            </a:pPr>
            <a:r>
              <a:rPr sz="2800" spc="250" dirty="0">
                <a:solidFill>
                  <a:srgbClr val="001F5F"/>
                </a:solidFill>
                <a:latin typeface="Calibri"/>
                <a:cs typeface="Calibri"/>
              </a:rPr>
              <a:t>C</a:t>
            </a:r>
            <a:r>
              <a:rPr sz="2800" spc="10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800" spc="40" dirty="0">
                <a:solidFill>
                  <a:srgbClr val="001F5F"/>
                </a:solidFill>
                <a:latin typeface="Calibri"/>
                <a:cs typeface="Calibri"/>
              </a:rPr>
              <a:t>N</a:t>
            </a:r>
            <a:r>
              <a:rPr sz="2800" spc="75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2800" spc="130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2800" spc="45" dirty="0">
                <a:solidFill>
                  <a:srgbClr val="001F5F"/>
                </a:solidFill>
                <a:latin typeface="Calibri"/>
                <a:cs typeface="Calibri"/>
              </a:rPr>
              <a:t>A  </a:t>
            </a:r>
            <a:r>
              <a:rPr sz="2800" spc="110" dirty="0">
                <a:solidFill>
                  <a:srgbClr val="001F5F"/>
                </a:solidFill>
                <a:latin typeface="Calibri"/>
                <a:cs typeface="Calibri"/>
              </a:rPr>
              <a:t>TURKEY </a:t>
            </a:r>
            <a:r>
              <a:rPr sz="2800" spc="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120" dirty="0">
                <a:solidFill>
                  <a:srgbClr val="001F5F"/>
                </a:solidFill>
                <a:latin typeface="Calibri"/>
                <a:cs typeface="Calibri"/>
              </a:rPr>
              <a:t>POLAND </a:t>
            </a:r>
            <a:r>
              <a:rPr sz="2800" spc="-6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JAPAN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392423" y="1155191"/>
            <a:ext cx="1195705" cy="5702935"/>
            <a:chOff x="3392423" y="1155191"/>
            <a:chExt cx="1195705" cy="5702935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98519" y="5596127"/>
              <a:ext cx="1177289" cy="79933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16807" y="4843271"/>
              <a:ext cx="1143000" cy="76504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92423" y="4373880"/>
              <a:ext cx="1119377" cy="79933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10711" y="3621024"/>
              <a:ext cx="1085088" cy="76504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92423" y="1856231"/>
              <a:ext cx="1058418" cy="74752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410711" y="1155191"/>
              <a:ext cx="1024127" cy="71323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392423" y="3078480"/>
              <a:ext cx="1082802" cy="7475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10711" y="2377439"/>
              <a:ext cx="1048512" cy="71323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407663" y="6806183"/>
              <a:ext cx="1180338" cy="5181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425951" y="6056376"/>
              <a:ext cx="1146048" cy="7620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20" name="breeze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76200" y="685800"/>
            <a:ext cx="8915400" cy="6075678"/>
            <a:chOff x="29717" y="11429"/>
            <a:chExt cx="9075420" cy="682625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63" y="30478"/>
              <a:ext cx="9066274" cy="678789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9717" y="11429"/>
              <a:ext cx="9075420" cy="6826250"/>
            </a:xfrm>
            <a:custGeom>
              <a:avLst/>
              <a:gdLst/>
              <a:ahLst/>
              <a:cxnLst/>
              <a:rect l="l" t="t" r="r" b="b"/>
              <a:pathLst>
                <a:path w="9075420" h="6826250">
                  <a:moveTo>
                    <a:pt x="0" y="6825996"/>
                  </a:moveTo>
                  <a:lnTo>
                    <a:pt x="9075420" y="6825996"/>
                  </a:lnTo>
                  <a:lnTo>
                    <a:pt x="9075420" y="0"/>
                  </a:lnTo>
                  <a:lnTo>
                    <a:pt x="0" y="0"/>
                  </a:lnTo>
                  <a:lnTo>
                    <a:pt x="0" y="6825996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353" y="4120879"/>
              <a:ext cx="1940970" cy="2210816"/>
            </a:xfrm>
            <a:prstGeom prst="rect">
              <a:avLst/>
            </a:prstGeom>
          </p:spPr>
        </p:pic>
      </p:grpSp>
      <p:sp>
        <p:nvSpPr>
          <p:cNvPr id="7" name="object 3">
            <a:extLst>
              <a:ext uri="{FF2B5EF4-FFF2-40B4-BE49-F238E27FC236}">
                <a16:creationId xmlns:a16="http://schemas.microsoft.com/office/drawing/2014/main" id="{36434B34-4910-003E-DBED-ABEE6DFC21AD}"/>
              </a:ext>
            </a:extLst>
          </p:cNvPr>
          <p:cNvSpPr txBox="1"/>
          <p:nvPr/>
        </p:nvSpPr>
        <p:spPr>
          <a:xfrm>
            <a:off x="152400" y="0"/>
            <a:ext cx="8915400" cy="627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4000" b="1" u="sng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Footlight MT Light" panose="0204060206030A020304" pitchFamily="18" charset="0"/>
                <a:cs typeface="Calibri"/>
              </a:rPr>
              <a:t>Featured</a:t>
            </a:r>
            <a:r>
              <a:rPr lang="en-US" sz="4000" b="1" u="sng"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Footlight MT Light" panose="0204060206030A020304" pitchFamily="18" charset="0"/>
                <a:cs typeface="Calibri"/>
              </a:rPr>
              <a:t> </a:t>
            </a:r>
            <a:r>
              <a:rPr sz="4000" b="1" u="sng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Footlight MT Light" panose="0204060206030A020304" pitchFamily="18" charset="0"/>
                <a:cs typeface="Calibri"/>
              </a:rPr>
              <a:t>Products</a:t>
            </a:r>
            <a:endParaRPr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5" name="breeze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5E625-7535-6AA7-66A0-E4E723D32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2">
            <a:extLst>
              <a:ext uri="{FF2B5EF4-FFF2-40B4-BE49-F238E27FC236}">
                <a16:creationId xmlns:a16="http://schemas.microsoft.com/office/drawing/2014/main" id="{CDB1B38B-7278-F9B2-95B5-F7ABFF2AE828}"/>
              </a:ext>
            </a:extLst>
          </p:cNvPr>
          <p:cNvSpPr txBox="1"/>
          <p:nvPr/>
        </p:nvSpPr>
        <p:spPr>
          <a:xfrm>
            <a:off x="64557" y="83518"/>
            <a:ext cx="8989418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n-US" sz="4000" b="1" u="sng" spc="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Featured Products</a:t>
            </a:r>
            <a:endParaRPr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639D5AAC-DBEA-497C-E113-81D135B76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61" y="1181921"/>
            <a:ext cx="1962920" cy="208449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6FD1776-BDFC-20C9-AB06-5FAAF8D35C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199" y="3529751"/>
            <a:ext cx="1965193" cy="2560507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37CCEC21-88AE-1DE4-C21B-DB91904FB2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171740"/>
            <a:ext cx="1965194" cy="210486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1ECDE849-444B-7BA2-DB97-51C7CEFA42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1172880"/>
            <a:ext cx="1965194" cy="20554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15BDC3-511B-18DF-197B-4DBF792FC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13" y="1171740"/>
            <a:ext cx="1901920" cy="210486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A7E150E-9F66-1EA1-BBAA-6060A96E55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725" y="3529750"/>
            <a:ext cx="1962920" cy="256624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136B5C1-4FBF-AA21-C731-DB2382B14F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13" y="3535494"/>
            <a:ext cx="1939145" cy="255476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F17B3FC8-CCEC-09FF-36A1-9715975168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722" y="3535494"/>
            <a:ext cx="1962920" cy="256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26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11" name="breeze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8B35FB70-2751-E962-3AE4-5931CC39EC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324" y="3636436"/>
            <a:ext cx="1885627" cy="2184522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511B7432-2447-C3B9-D474-E71BBE0530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92" y="1315900"/>
            <a:ext cx="1885627" cy="21131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7D7F2DB-7183-F38F-8080-4BB6CEFD39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315901"/>
            <a:ext cx="1884915" cy="2113099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DC82822E-7ABF-451B-9CFD-DC15BECAD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636436"/>
            <a:ext cx="1885626" cy="218452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38816400-B121-C2B2-836F-FE0C52EA7D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396" y="1315901"/>
            <a:ext cx="1885627" cy="21130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0902F038-9B05-822E-FF4B-D2122C2B7DE4}"/>
              </a:ext>
            </a:extLst>
          </p:cNvPr>
          <p:cNvSpPr txBox="1"/>
          <p:nvPr/>
        </p:nvSpPr>
        <p:spPr>
          <a:xfrm>
            <a:off x="64557" y="83518"/>
            <a:ext cx="9003243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n-US" sz="4000" b="1" u="sng" spc="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Featured Products</a:t>
            </a:r>
            <a:endParaRPr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CD4111-2CCA-4437-89E6-A8BB8DE0C6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397" y="3636436"/>
            <a:ext cx="1885626" cy="21845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1119FA-2922-CF57-97C0-692D367E50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93" y="3600724"/>
            <a:ext cx="1885626" cy="21845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5F91938-BBA5-658F-5D27-3F69A52173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5324" y="1315902"/>
            <a:ext cx="1884915" cy="2113099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8274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12" name="breeze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 rot="20041844">
            <a:off x="6203217" y="1430916"/>
            <a:ext cx="3181350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u="none" spc="55" dirty="0">
                <a:solidFill>
                  <a:srgbClr val="82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Dragoni</a:t>
            </a:r>
            <a:r>
              <a:rPr sz="2800" b="1" u="none" spc="-25" dirty="0">
                <a:solidFill>
                  <a:srgbClr val="82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sz="2800" b="1" u="none" spc="-5" dirty="0">
                <a:solidFill>
                  <a:srgbClr val="82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Fashions</a:t>
            </a:r>
            <a:r>
              <a:rPr sz="2800" b="1" u="none" spc="-20" dirty="0">
                <a:solidFill>
                  <a:srgbClr val="82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sz="2800" b="1" u="none" spc="5" dirty="0">
                <a:solidFill>
                  <a:srgbClr val="82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Ltd.</a:t>
            </a: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F67F4B1A-48F1-702E-220C-3171C757F7BF}"/>
              </a:ext>
            </a:extLst>
          </p:cNvPr>
          <p:cNvSpPr txBox="1"/>
          <p:nvPr/>
        </p:nvSpPr>
        <p:spPr>
          <a:xfrm>
            <a:off x="152400" y="0"/>
            <a:ext cx="8915400" cy="627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4000" b="1" u="sng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Footlight MT Light" panose="0204060206030A020304" pitchFamily="18" charset="0"/>
                <a:cs typeface="Calibri"/>
              </a:rPr>
              <a:t>Featured</a:t>
            </a:r>
            <a:r>
              <a:rPr sz="4000" b="1" u="sng"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Footlight MT Light" panose="0204060206030A020304" pitchFamily="18" charset="0"/>
                <a:cs typeface="Calibri"/>
              </a:rPr>
              <a:t> </a:t>
            </a:r>
            <a:r>
              <a:rPr sz="4000" b="1" u="sng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Footlight MT Light" panose="0204060206030A020304" pitchFamily="18" charset="0"/>
                <a:cs typeface="Calibri"/>
              </a:rPr>
              <a:t>Products</a:t>
            </a:r>
            <a:endParaRPr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4" name="breeze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2">
            <a:extLst>
              <a:ext uri="{FF2B5EF4-FFF2-40B4-BE49-F238E27FC236}">
                <a16:creationId xmlns:a16="http://schemas.microsoft.com/office/drawing/2014/main" id="{03343C84-98D1-7A3C-97C3-9E86795CC471}"/>
              </a:ext>
            </a:extLst>
          </p:cNvPr>
          <p:cNvSpPr txBox="1"/>
          <p:nvPr/>
        </p:nvSpPr>
        <p:spPr>
          <a:xfrm>
            <a:off x="64557" y="83518"/>
            <a:ext cx="9003243" cy="6296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lang="en-US" sz="4000" b="1" u="sng" spc="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Featured Products</a:t>
            </a:r>
            <a:endParaRPr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7E844688-465E-6839-CC8E-CA1AC8008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486" y="990600"/>
            <a:ext cx="1679671" cy="231069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CB57562-BF19-FA85-96C5-19BDA940BD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71" y="990600"/>
            <a:ext cx="1655813" cy="234117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D7B691B-9062-C1E5-2461-F64BCE3096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014" y="990600"/>
            <a:ext cx="1636912" cy="2325936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4D653C3F-CEFE-EB94-2DBE-7C0DD9AED3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7" y="990600"/>
            <a:ext cx="1687960" cy="2325936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3F384F57-6F7F-15CF-ABB0-0507D31311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074" y="990600"/>
            <a:ext cx="1655813" cy="2310697"/>
          </a:xfrm>
          <a:prstGeom prst="rect">
            <a:avLst/>
          </a:prstGeom>
        </p:spPr>
      </p:pic>
      <p:pic>
        <p:nvPicPr>
          <p:cNvPr id="71" name="Content Placeholder 7">
            <a:extLst>
              <a:ext uri="{FF2B5EF4-FFF2-40B4-BE49-F238E27FC236}">
                <a16:creationId xmlns:a16="http://schemas.microsoft.com/office/drawing/2014/main" id="{CF81D58C-5B3E-7E58-7FC5-6AB19CD970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084" y="3447130"/>
            <a:ext cx="1672803" cy="2874573"/>
          </a:xfrm>
          <a:prstGeom prst="rect">
            <a:avLst/>
          </a:prstGeom>
        </p:spPr>
      </p:pic>
      <p:pic>
        <p:nvPicPr>
          <p:cNvPr id="72" name="Content Placeholder 7">
            <a:extLst>
              <a:ext uri="{FF2B5EF4-FFF2-40B4-BE49-F238E27FC236}">
                <a16:creationId xmlns:a16="http://schemas.microsoft.com/office/drawing/2014/main" id="{7C0F77F0-A7E5-67FE-0600-1833ABA3E5D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197" y="3457641"/>
            <a:ext cx="1687961" cy="2874573"/>
          </a:xfrm>
          <a:prstGeom prst="rect">
            <a:avLst/>
          </a:prstGeom>
        </p:spPr>
      </p:pic>
      <p:pic>
        <p:nvPicPr>
          <p:cNvPr id="73" name="Content Placeholder 8">
            <a:extLst>
              <a:ext uri="{FF2B5EF4-FFF2-40B4-BE49-F238E27FC236}">
                <a16:creationId xmlns:a16="http://schemas.microsoft.com/office/drawing/2014/main" id="{1ED8AC16-35A9-66F6-C7D8-4764B7E08B5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71" y="3451005"/>
            <a:ext cx="1672804" cy="2866824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</p:spPr>
      </p:pic>
      <p:pic>
        <p:nvPicPr>
          <p:cNvPr id="75" name="Content Placeholder 21">
            <a:extLst>
              <a:ext uri="{FF2B5EF4-FFF2-40B4-BE49-F238E27FC236}">
                <a16:creationId xmlns:a16="http://schemas.microsoft.com/office/drawing/2014/main" id="{F5EB7518-724C-AAF6-50F3-DED8423C0AA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014" y="3457641"/>
            <a:ext cx="1653901" cy="2864064"/>
          </a:xfrm>
          <a:prstGeom prst="rect">
            <a:avLst/>
          </a:prstGeom>
        </p:spPr>
      </p:pic>
      <p:pic>
        <p:nvPicPr>
          <p:cNvPr id="77" name="Content Placeholder 7">
            <a:extLst>
              <a:ext uri="{FF2B5EF4-FFF2-40B4-BE49-F238E27FC236}">
                <a16:creationId xmlns:a16="http://schemas.microsoft.com/office/drawing/2014/main" id="{AE8AC645-B740-7E25-71EF-DBB737D9E3B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286" y="3447130"/>
            <a:ext cx="1687961" cy="28745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14" name="breeze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27095"/>
            <a:ext cx="9067800" cy="6096000"/>
          </a:xfrm>
          <a:prstGeom prst="rect">
            <a:avLst/>
          </a:prstGeom>
          <a:noFill/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 rot="19283175">
            <a:off x="227614" y="4541658"/>
            <a:ext cx="2443439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u="none" spc="55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Dragoni</a:t>
            </a:r>
            <a:r>
              <a:rPr sz="2800" b="1" u="none" spc="-25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sz="2800" b="1" u="none" spc="-5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Fashions</a:t>
            </a:r>
            <a:r>
              <a:rPr sz="2800" b="1" u="none" spc="-25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sz="2800" b="1" u="none" spc="5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Ltd.</a:t>
            </a:r>
            <a:endParaRPr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CDC4265A-75C6-9688-A81C-F96442C124AB}"/>
              </a:ext>
            </a:extLst>
          </p:cNvPr>
          <p:cNvSpPr txBox="1"/>
          <p:nvPr/>
        </p:nvSpPr>
        <p:spPr>
          <a:xfrm>
            <a:off x="152400" y="0"/>
            <a:ext cx="8915400" cy="627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4000" b="1" u="sng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Footlight MT Light" panose="0204060206030A020304" pitchFamily="18" charset="0"/>
                <a:cs typeface="Calibri"/>
              </a:rPr>
              <a:t>Featured</a:t>
            </a:r>
            <a:r>
              <a:rPr sz="4000" b="1" u="sng"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Footlight MT Light" panose="0204060206030A020304" pitchFamily="18" charset="0"/>
                <a:cs typeface="Calibri"/>
              </a:rPr>
              <a:t> </a:t>
            </a:r>
            <a:r>
              <a:rPr sz="4000" b="1" u="sng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Footlight MT Light" panose="0204060206030A020304" pitchFamily="18" charset="0"/>
                <a:cs typeface="Calibri"/>
              </a:rPr>
              <a:t>Products</a:t>
            </a:r>
            <a:endParaRPr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4" name="breeze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14731" y="5074920"/>
            <a:ext cx="1973580" cy="1743710"/>
            <a:chOff x="14731" y="5074920"/>
            <a:chExt cx="1973580" cy="17437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84" y="5160264"/>
              <a:ext cx="1799082" cy="157048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4732" y="5074919"/>
              <a:ext cx="1973580" cy="1743710"/>
            </a:xfrm>
            <a:custGeom>
              <a:avLst/>
              <a:gdLst/>
              <a:ahLst/>
              <a:cxnLst/>
              <a:rect l="l" t="t" r="r" b="b"/>
              <a:pathLst>
                <a:path w="1973580" h="1743709">
                  <a:moveTo>
                    <a:pt x="1901952" y="71120"/>
                  </a:moveTo>
                  <a:lnTo>
                    <a:pt x="1884172" y="71120"/>
                  </a:lnTo>
                  <a:lnTo>
                    <a:pt x="1884172" y="88900"/>
                  </a:lnTo>
                  <a:lnTo>
                    <a:pt x="1884172" y="1654810"/>
                  </a:lnTo>
                  <a:lnTo>
                    <a:pt x="88900" y="1654810"/>
                  </a:lnTo>
                  <a:lnTo>
                    <a:pt x="88900" y="88900"/>
                  </a:lnTo>
                  <a:lnTo>
                    <a:pt x="1884172" y="88900"/>
                  </a:lnTo>
                  <a:lnTo>
                    <a:pt x="1884172" y="71120"/>
                  </a:lnTo>
                  <a:lnTo>
                    <a:pt x="71120" y="71120"/>
                  </a:lnTo>
                  <a:lnTo>
                    <a:pt x="71120" y="88900"/>
                  </a:lnTo>
                  <a:lnTo>
                    <a:pt x="71120" y="1654810"/>
                  </a:lnTo>
                  <a:lnTo>
                    <a:pt x="71120" y="1672590"/>
                  </a:lnTo>
                  <a:lnTo>
                    <a:pt x="1901952" y="1672590"/>
                  </a:lnTo>
                  <a:lnTo>
                    <a:pt x="1901952" y="1655064"/>
                  </a:lnTo>
                  <a:lnTo>
                    <a:pt x="1901952" y="1654810"/>
                  </a:lnTo>
                  <a:lnTo>
                    <a:pt x="1901952" y="88900"/>
                  </a:lnTo>
                  <a:lnTo>
                    <a:pt x="1901952" y="88392"/>
                  </a:lnTo>
                  <a:lnTo>
                    <a:pt x="1901952" y="71120"/>
                  </a:lnTo>
                  <a:close/>
                </a:path>
                <a:path w="1973580" h="1743709">
                  <a:moveTo>
                    <a:pt x="1973072" y="0"/>
                  </a:moveTo>
                  <a:lnTo>
                    <a:pt x="1919732" y="0"/>
                  </a:lnTo>
                  <a:lnTo>
                    <a:pt x="1919732" y="53340"/>
                  </a:lnTo>
                  <a:lnTo>
                    <a:pt x="1919732" y="1690370"/>
                  </a:lnTo>
                  <a:lnTo>
                    <a:pt x="53340" y="1690370"/>
                  </a:lnTo>
                  <a:lnTo>
                    <a:pt x="53340" y="53340"/>
                  </a:lnTo>
                  <a:lnTo>
                    <a:pt x="1919732" y="53340"/>
                  </a:lnTo>
                  <a:lnTo>
                    <a:pt x="1919732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1690370"/>
                  </a:lnTo>
                  <a:lnTo>
                    <a:pt x="0" y="1743710"/>
                  </a:lnTo>
                  <a:lnTo>
                    <a:pt x="1973072" y="1743710"/>
                  </a:lnTo>
                  <a:lnTo>
                    <a:pt x="1973072" y="1690624"/>
                  </a:lnTo>
                  <a:lnTo>
                    <a:pt x="1973072" y="1690370"/>
                  </a:lnTo>
                  <a:lnTo>
                    <a:pt x="1973072" y="53340"/>
                  </a:lnTo>
                  <a:lnTo>
                    <a:pt x="1973072" y="52832"/>
                  </a:lnTo>
                  <a:lnTo>
                    <a:pt x="19730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282444" y="5222189"/>
            <a:ext cx="6270625" cy="1372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 panose="020B0004020202020204" pitchFamily="34" charset="0"/>
                <a:cs typeface="Calibri"/>
              </a:rPr>
              <a:t>Commitment</a:t>
            </a:r>
            <a:r>
              <a:rPr sz="2400" b="1" spc="-55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 panose="020B0004020202020204" pitchFamily="34" charset="0"/>
                <a:cs typeface="Calibri"/>
              </a:rPr>
              <a:t> </a:t>
            </a:r>
            <a:r>
              <a:rPr sz="2400" b="1" spc="-70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 panose="020B0004020202020204" pitchFamily="34" charset="0"/>
                <a:cs typeface="Calibri"/>
              </a:rPr>
              <a:t>:</a:t>
            </a:r>
            <a:endParaRPr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Narrow" panose="020B0004020202020204" pitchFamily="34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50" dirty="0">
              <a:latin typeface="Aptos Narrow" panose="020B0004020202020204" pitchFamily="34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40" dirty="0">
                <a:latin typeface="Aptos Narrow" panose="020B0004020202020204" pitchFamily="34" charset="0"/>
                <a:cs typeface="Calibri"/>
              </a:rPr>
              <a:t>We</a:t>
            </a:r>
            <a:r>
              <a:rPr sz="2000" spc="4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are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45" dirty="0">
                <a:latin typeface="Aptos Narrow" panose="020B0004020202020204" pitchFamily="34" charset="0"/>
                <a:cs typeface="Calibri"/>
              </a:rPr>
              <a:t>steadfast</a:t>
            </a:r>
            <a:r>
              <a:rPr sz="2000" spc="-2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80" dirty="0">
                <a:latin typeface="Aptos Narrow" panose="020B0004020202020204" pitchFamily="34" charset="0"/>
                <a:cs typeface="Calibri"/>
              </a:rPr>
              <a:t>to</a:t>
            </a:r>
            <a:r>
              <a:rPr sz="2000" spc="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25" dirty="0">
                <a:latin typeface="Aptos Narrow" panose="020B0004020202020204" pitchFamily="34" charset="0"/>
                <a:cs typeface="Calibri"/>
              </a:rPr>
              <a:t>upholding</a:t>
            </a:r>
            <a:r>
              <a:rPr sz="2000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35" dirty="0">
                <a:latin typeface="Aptos Narrow" panose="020B0004020202020204" pitchFamily="34" charset="0"/>
                <a:cs typeface="Calibri"/>
              </a:rPr>
              <a:t>our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 commitments</a:t>
            </a:r>
            <a:r>
              <a:rPr sz="2000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for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25" dirty="0">
                <a:latin typeface="Aptos Narrow" panose="020B0004020202020204" pitchFamily="34" charset="0"/>
                <a:cs typeface="Calibri"/>
              </a:rPr>
              <a:t>on-time</a:t>
            </a:r>
            <a:endParaRPr sz="2000" dirty="0">
              <a:latin typeface="Aptos Narrow" panose="020B0004020202020204" pitchFamily="34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5" dirty="0">
                <a:latin typeface="Aptos Narrow" panose="020B0004020202020204" pitchFamily="34" charset="0"/>
                <a:cs typeface="Calibri"/>
              </a:rPr>
              <a:t>delivery,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 quality,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and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5" dirty="0">
                <a:latin typeface="Aptos Narrow" panose="020B0004020202020204" pitchFamily="34" charset="0"/>
                <a:cs typeface="Calibri"/>
              </a:rPr>
              <a:t>sustainability</a:t>
            </a:r>
            <a:r>
              <a:rPr sz="2000" spc="-2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50" dirty="0">
                <a:latin typeface="Aptos Narrow" panose="020B0004020202020204" pitchFamily="34" charset="0"/>
                <a:cs typeface="Calibri"/>
              </a:rPr>
              <a:t>at</a:t>
            </a:r>
            <a:r>
              <a:rPr sz="2000" spc="2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60" dirty="0">
                <a:latin typeface="Aptos Narrow" panose="020B0004020202020204" pitchFamily="34" charset="0"/>
                <a:cs typeface="Calibri"/>
              </a:rPr>
              <a:t>all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40" dirty="0">
                <a:latin typeface="Aptos Narrow" panose="020B0004020202020204" pitchFamily="34" charset="0"/>
                <a:cs typeface="Calibri"/>
              </a:rPr>
              <a:t>times.</a:t>
            </a:r>
            <a:endParaRPr sz="2000" dirty="0">
              <a:latin typeface="Aptos Narrow" panose="020B0004020202020204" pitchFamily="34" charset="0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3875" y="828039"/>
            <a:ext cx="1973580" cy="1625600"/>
            <a:chOff x="23875" y="828039"/>
            <a:chExt cx="1973580" cy="162560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728" y="914399"/>
              <a:ext cx="1799082" cy="145161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3876" y="828039"/>
              <a:ext cx="1973580" cy="1625600"/>
            </a:xfrm>
            <a:custGeom>
              <a:avLst/>
              <a:gdLst/>
              <a:ahLst/>
              <a:cxnLst/>
              <a:rect l="l" t="t" r="r" b="b"/>
              <a:pathLst>
                <a:path w="1973580" h="1625600">
                  <a:moveTo>
                    <a:pt x="1901952" y="71120"/>
                  </a:moveTo>
                  <a:lnTo>
                    <a:pt x="71120" y="71120"/>
                  </a:lnTo>
                  <a:lnTo>
                    <a:pt x="71120" y="88900"/>
                  </a:lnTo>
                  <a:lnTo>
                    <a:pt x="71120" y="1536700"/>
                  </a:lnTo>
                  <a:lnTo>
                    <a:pt x="71120" y="1554480"/>
                  </a:lnTo>
                  <a:lnTo>
                    <a:pt x="1901952" y="1554480"/>
                  </a:lnTo>
                  <a:lnTo>
                    <a:pt x="1901952" y="1537208"/>
                  </a:lnTo>
                  <a:lnTo>
                    <a:pt x="1901952" y="1536700"/>
                  </a:lnTo>
                  <a:lnTo>
                    <a:pt x="1901952" y="89408"/>
                  </a:lnTo>
                  <a:lnTo>
                    <a:pt x="1884172" y="89408"/>
                  </a:lnTo>
                  <a:lnTo>
                    <a:pt x="1884172" y="1536700"/>
                  </a:lnTo>
                  <a:lnTo>
                    <a:pt x="88900" y="1536700"/>
                  </a:lnTo>
                  <a:lnTo>
                    <a:pt x="88900" y="88900"/>
                  </a:lnTo>
                  <a:lnTo>
                    <a:pt x="1901952" y="88900"/>
                  </a:lnTo>
                  <a:lnTo>
                    <a:pt x="1901952" y="71120"/>
                  </a:lnTo>
                  <a:close/>
                </a:path>
                <a:path w="1973580" h="1625600">
                  <a:moveTo>
                    <a:pt x="1973072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0" y="1572260"/>
                  </a:lnTo>
                  <a:lnTo>
                    <a:pt x="0" y="1625600"/>
                  </a:lnTo>
                  <a:lnTo>
                    <a:pt x="1973072" y="1625600"/>
                  </a:lnTo>
                  <a:lnTo>
                    <a:pt x="1973072" y="1572768"/>
                  </a:lnTo>
                  <a:lnTo>
                    <a:pt x="1973072" y="1572260"/>
                  </a:lnTo>
                  <a:lnTo>
                    <a:pt x="1973072" y="53848"/>
                  </a:lnTo>
                  <a:lnTo>
                    <a:pt x="1919732" y="53848"/>
                  </a:lnTo>
                  <a:lnTo>
                    <a:pt x="1919732" y="1572260"/>
                  </a:lnTo>
                  <a:lnTo>
                    <a:pt x="53340" y="1572260"/>
                  </a:lnTo>
                  <a:lnTo>
                    <a:pt x="53340" y="53340"/>
                  </a:lnTo>
                  <a:lnTo>
                    <a:pt x="1973072" y="53340"/>
                  </a:lnTo>
                  <a:lnTo>
                    <a:pt x="19730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7189" y="2924919"/>
            <a:ext cx="1973580" cy="1744980"/>
            <a:chOff x="23875" y="2837179"/>
            <a:chExt cx="1973580" cy="174498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728" y="2923031"/>
              <a:ext cx="1799082" cy="157048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3876" y="2837179"/>
              <a:ext cx="1973580" cy="1744980"/>
            </a:xfrm>
            <a:custGeom>
              <a:avLst/>
              <a:gdLst/>
              <a:ahLst/>
              <a:cxnLst/>
              <a:rect l="l" t="t" r="r" b="b"/>
              <a:pathLst>
                <a:path w="1973580" h="1744979">
                  <a:moveTo>
                    <a:pt x="1901952" y="71120"/>
                  </a:moveTo>
                  <a:lnTo>
                    <a:pt x="71120" y="71120"/>
                  </a:lnTo>
                  <a:lnTo>
                    <a:pt x="71120" y="88900"/>
                  </a:lnTo>
                  <a:lnTo>
                    <a:pt x="71120" y="1656080"/>
                  </a:lnTo>
                  <a:lnTo>
                    <a:pt x="71120" y="1673860"/>
                  </a:lnTo>
                  <a:lnTo>
                    <a:pt x="1901952" y="1673860"/>
                  </a:lnTo>
                  <a:lnTo>
                    <a:pt x="1901952" y="1656080"/>
                  </a:lnTo>
                  <a:lnTo>
                    <a:pt x="88900" y="1656080"/>
                  </a:lnTo>
                  <a:lnTo>
                    <a:pt x="88900" y="88900"/>
                  </a:lnTo>
                  <a:lnTo>
                    <a:pt x="1884172" y="88900"/>
                  </a:lnTo>
                  <a:lnTo>
                    <a:pt x="1884172" y="1655572"/>
                  </a:lnTo>
                  <a:lnTo>
                    <a:pt x="1901952" y="1655572"/>
                  </a:lnTo>
                  <a:lnTo>
                    <a:pt x="1901952" y="88900"/>
                  </a:lnTo>
                  <a:lnTo>
                    <a:pt x="1901952" y="71120"/>
                  </a:lnTo>
                  <a:close/>
                </a:path>
                <a:path w="1973580" h="1744979">
                  <a:moveTo>
                    <a:pt x="1973072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0" y="1691640"/>
                  </a:lnTo>
                  <a:lnTo>
                    <a:pt x="0" y="1744980"/>
                  </a:lnTo>
                  <a:lnTo>
                    <a:pt x="1973072" y="1744980"/>
                  </a:lnTo>
                  <a:lnTo>
                    <a:pt x="1973072" y="1691640"/>
                  </a:lnTo>
                  <a:lnTo>
                    <a:pt x="53340" y="1691640"/>
                  </a:lnTo>
                  <a:lnTo>
                    <a:pt x="53340" y="53340"/>
                  </a:lnTo>
                  <a:lnTo>
                    <a:pt x="1919732" y="53340"/>
                  </a:lnTo>
                  <a:lnTo>
                    <a:pt x="1919732" y="1691132"/>
                  </a:lnTo>
                  <a:lnTo>
                    <a:pt x="1973072" y="1691132"/>
                  </a:lnTo>
                  <a:lnTo>
                    <a:pt x="1973072" y="53340"/>
                  </a:lnTo>
                  <a:lnTo>
                    <a:pt x="19730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219452" y="898943"/>
            <a:ext cx="6814820" cy="3362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515">
              <a:lnSpc>
                <a:spcPct val="100000"/>
              </a:lnSpc>
              <a:spcBef>
                <a:spcPts val="100"/>
              </a:spcBef>
            </a:pPr>
            <a:r>
              <a:rPr sz="2400" b="1" spc="35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 panose="020B0004020202020204" pitchFamily="34" charset="0"/>
                <a:cs typeface="Calibri"/>
              </a:rPr>
              <a:t>TEAM:</a:t>
            </a:r>
            <a:endParaRPr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Narrow" panose="020B0004020202020204" pitchFamily="34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50" dirty="0">
              <a:latin typeface="Aptos Narrow" panose="020B0004020202020204" pitchFamily="34" charset="0"/>
              <a:cs typeface="Calibri"/>
            </a:endParaRPr>
          </a:p>
          <a:p>
            <a:pPr marL="56515" marR="5080">
              <a:lnSpc>
                <a:spcPct val="100000"/>
              </a:lnSpc>
            </a:pPr>
            <a:r>
              <a:rPr sz="2000" spc="-40" dirty="0">
                <a:latin typeface="Aptos Narrow" panose="020B0004020202020204" pitchFamily="34" charset="0"/>
                <a:cs typeface="Calibri"/>
              </a:rPr>
              <a:t>We </a:t>
            </a:r>
            <a:r>
              <a:rPr sz="2000" spc="-15" dirty="0">
                <a:latin typeface="Aptos Narrow" panose="020B0004020202020204" pitchFamily="34" charset="0"/>
                <a:cs typeface="Calibri"/>
              </a:rPr>
              <a:t>have </a:t>
            </a:r>
            <a:r>
              <a:rPr sz="2000" spc="-30" dirty="0">
                <a:latin typeface="Aptos Narrow" panose="020B0004020202020204" pitchFamily="34" charset="0"/>
                <a:cs typeface="Calibri"/>
              </a:rPr>
              <a:t>total </a:t>
            </a:r>
            <a:r>
              <a:rPr sz="2000" spc="95" dirty="0">
                <a:latin typeface="Aptos Narrow" panose="020B0004020202020204" pitchFamily="34" charset="0"/>
                <a:cs typeface="Calibri"/>
              </a:rPr>
              <a:t>1300 </a:t>
            </a:r>
            <a:r>
              <a:rPr sz="2000" spc="-50" dirty="0">
                <a:latin typeface="Aptos Narrow" panose="020B0004020202020204" pitchFamily="34" charset="0"/>
                <a:cs typeface="Calibri"/>
              </a:rPr>
              <a:t>team </a:t>
            </a:r>
            <a:r>
              <a:rPr sz="2000" spc="-25" dirty="0">
                <a:latin typeface="Aptos Narrow" panose="020B0004020202020204" pitchFamily="34" charset="0"/>
                <a:cs typeface="Calibri"/>
              </a:rPr>
              <a:t>members </a:t>
            </a:r>
            <a:r>
              <a:rPr sz="2000" spc="20" dirty="0">
                <a:latin typeface="Aptos Narrow" panose="020B0004020202020204" pitchFamily="34" charset="0"/>
                <a:cs typeface="Calibri"/>
              </a:rPr>
              <a:t>from 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operator </a:t>
            </a:r>
            <a:r>
              <a:rPr sz="2000" spc="-80" dirty="0">
                <a:latin typeface="Aptos Narrow" panose="020B0004020202020204" pitchFamily="34" charset="0"/>
                <a:cs typeface="Calibri"/>
              </a:rPr>
              <a:t>to</a:t>
            </a:r>
            <a:r>
              <a:rPr sz="2000" spc="-7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20" dirty="0">
                <a:latin typeface="Aptos Narrow" panose="020B0004020202020204" pitchFamily="34" charset="0"/>
                <a:cs typeface="Calibri"/>
              </a:rPr>
              <a:t>Managing </a:t>
            </a:r>
            <a:r>
              <a:rPr sz="2000" spc="2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35" dirty="0">
                <a:latin typeface="Aptos Narrow" panose="020B0004020202020204" pitchFamily="34" charset="0"/>
                <a:cs typeface="Calibri"/>
              </a:rPr>
              <a:t>Director 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who 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are </a:t>
            </a:r>
            <a:r>
              <a:rPr sz="2000" spc="40" dirty="0">
                <a:latin typeface="Aptos Narrow" panose="020B0004020202020204" pitchFamily="34" charset="0"/>
                <a:cs typeface="Calibri"/>
              </a:rPr>
              <a:t>working with </a:t>
            </a:r>
            <a:r>
              <a:rPr sz="2000" spc="-50" dirty="0">
                <a:latin typeface="Aptos Narrow" panose="020B0004020202020204" pitchFamily="34" charset="0"/>
                <a:cs typeface="Calibri"/>
              </a:rPr>
              <a:t>honesty, 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sincerity 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and 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dedication </a:t>
            </a:r>
            <a:r>
              <a:rPr sz="2000" spc="-44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for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45" dirty="0">
                <a:latin typeface="Aptos Narrow" panose="020B0004020202020204" pitchFamily="34" charset="0"/>
                <a:cs typeface="Calibri"/>
              </a:rPr>
              <a:t>the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5" dirty="0">
                <a:latin typeface="Aptos Narrow" panose="020B0004020202020204" pitchFamily="34" charset="0"/>
                <a:cs typeface="Calibri"/>
              </a:rPr>
              <a:t>company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80" dirty="0">
                <a:latin typeface="Aptos Narrow" panose="020B0004020202020204" pitchFamily="34" charset="0"/>
                <a:cs typeface="Calibri"/>
              </a:rPr>
              <a:t>to</a:t>
            </a:r>
            <a:r>
              <a:rPr sz="2000" spc="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15" dirty="0">
                <a:latin typeface="Aptos Narrow" panose="020B0004020202020204" pitchFamily="34" charset="0"/>
                <a:cs typeface="Calibri"/>
              </a:rPr>
              <a:t>achieve</a:t>
            </a:r>
            <a:r>
              <a:rPr sz="2000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its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goal.</a:t>
            </a:r>
          </a:p>
          <a:p>
            <a:pPr>
              <a:lnSpc>
                <a:spcPct val="100000"/>
              </a:lnSpc>
            </a:pPr>
            <a:endParaRPr sz="2100" b="1" dirty="0">
              <a:latin typeface="Aptos Narrow" panose="020B0004020202020204" pitchFamily="34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105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 panose="020B0004020202020204" pitchFamily="34" charset="0"/>
                <a:cs typeface="Calibri"/>
              </a:rPr>
              <a:t>PRODUCTION</a:t>
            </a:r>
            <a:r>
              <a:rPr sz="2400" b="1" spc="-50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 panose="020B0004020202020204" pitchFamily="34" charset="0"/>
                <a:cs typeface="Calibri"/>
              </a:rPr>
              <a:t> </a:t>
            </a:r>
            <a:r>
              <a:rPr sz="2400" b="1" spc="70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Narrow" panose="020B0004020202020204" pitchFamily="34" charset="0"/>
                <a:cs typeface="Calibri"/>
              </a:rPr>
              <a:t>CAPACITY:</a:t>
            </a:r>
            <a:endParaRPr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Narrow" panose="020B0004020202020204" pitchFamily="34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50" dirty="0">
              <a:latin typeface="Aptos Narrow" panose="020B0004020202020204" pitchFamily="34" charset="0"/>
              <a:cs typeface="Calibri"/>
            </a:endParaRPr>
          </a:p>
          <a:p>
            <a:pPr marL="12700" marR="47625">
              <a:lnSpc>
                <a:spcPct val="100000"/>
              </a:lnSpc>
            </a:pPr>
            <a:r>
              <a:rPr sz="2000" spc="-40" dirty="0">
                <a:latin typeface="Aptos Narrow" panose="020B0004020202020204" pitchFamily="34" charset="0"/>
                <a:cs typeface="Calibri"/>
              </a:rPr>
              <a:t>We </a:t>
            </a:r>
            <a:r>
              <a:rPr sz="2000" spc="35" dirty="0">
                <a:latin typeface="Aptos Narrow" panose="020B0004020202020204" pitchFamily="34" charset="0"/>
                <a:cs typeface="Calibri"/>
              </a:rPr>
              <a:t>can </a:t>
            </a:r>
            <a:r>
              <a:rPr sz="2000" spc="5" dirty="0">
                <a:latin typeface="Aptos Narrow" panose="020B0004020202020204" pitchFamily="34" charset="0"/>
                <a:cs typeface="Calibri"/>
              </a:rPr>
              <a:t>produce </a:t>
            </a:r>
            <a:r>
              <a:rPr lang="en-US" sz="2000" spc="50" dirty="0">
                <a:latin typeface="Aptos Narrow" panose="020B0004020202020204" pitchFamily="34" charset="0"/>
                <a:cs typeface="Calibri"/>
              </a:rPr>
              <a:t>Woven</a:t>
            </a:r>
            <a:r>
              <a:rPr sz="2000" spc="5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50" dirty="0">
                <a:latin typeface="Aptos Narrow" panose="020B0004020202020204" pitchFamily="34" charset="0"/>
                <a:cs typeface="Calibri"/>
              </a:rPr>
              <a:t>Bottoms </a:t>
            </a:r>
            <a:r>
              <a:rPr lang="en-US" sz="2000" spc="-50" dirty="0">
                <a:latin typeface="Aptos Narrow" panose="020B0004020202020204" pitchFamily="34" charset="0"/>
                <a:cs typeface="Calibri"/>
              </a:rPr>
              <a:t>6 Million</a:t>
            </a:r>
            <a:r>
              <a:rPr sz="2000" spc="9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Pcs </a:t>
            </a:r>
            <a:r>
              <a:rPr lang="en-US" sz="2000" dirty="0">
                <a:latin typeface="Aptos Narrow" panose="020B0004020202020204" pitchFamily="34" charset="0"/>
                <a:cs typeface="Calibri"/>
              </a:rPr>
              <a:t>yearly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44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depending</a:t>
            </a:r>
            <a:r>
              <a:rPr sz="2000" spc="-4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on</a:t>
            </a:r>
            <a:r>
              <a:rPr sz="2000" spc="5" dirty="0">
                <a:latin typeface="Aptos Narrow" panose="020B0004020202020204" pitchFamily="34" charset="0"/>
                <a:cs typeface="Calibri"/>
              </a:rPr>
              <a:t> styling.</a:t>
            </a:r>
            <a:endParaRPr sz="2000" dirty="0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E7D6EA9-053D-9992-2EC4-22219E6218B7}"/>
              </a:ext>
            </a:extLst>
          </p:cNvPr>
          <p:cNvSpPr/>
          <p:nvPr/>
        </p:nvSpPr>
        <p:spPr>
          <a:xfrm>
            <a:off x="109728" y="39371"/>
            <a:ext cx="8924544" cy="570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Dragoni Fashions Ltd at a glance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6" name="breeze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351" y="974769"/>
            <a:ext cx="2107565" cy="1463631"/>
            <a:chOff x="23875" y="279400"/>
            <a:chExt cx="2107565" cy="172085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728" y="365760"/>
              <a:ext cx="1933194" cy="15460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3876" y="279399"/>
              <a:ext cx="2107565" cy="1720850"/>
            </a:xfrm>
            <a:custGeom>
              <a:avLst/>
              <a:gdLst/>
              <a:ahLst/>
              <a:cxnLst/>
              <a:rect l="l" t="t" r="r" b="b"/>
              <a:pathLst>
                <a:path w="2107565" h="1720850">
                  <a:moveTo>
                    <a:pt x="2036064" y="89408"/>
                  </a:moveTo>
                  <a:lnTo>
                    <a:pt x="2018284" y="89408"/>
                  </a:lnTo>
                  <a:lnTo>
                    <a:pt x="2018284" y="1631696"/>
                  </a:lnTo>
                  <a:lnTo>
                    <a:pt x="2036064" y="1631696"/>
                  </a:lnTo>
                  <a:lnTo>
                    <a:pt x="2036064" y="89408"/>
                  </a:lnTo>
                  <a:close/>
                </a:path>
                <a:path w="2107565" h="1720850">
                  <a:moveTo>
                    <a:pt x="2036064" y="71120"/>
                  </a:moveTo>
                  <a:lnTo>
                    <a:pt x="71120" y="71120"/>
                  </a:lnTo>
                  <a:lnTo>
                    <a:pt x="71120" y="88900"/>
                  </a:lnTo>
                  <a:lnTo>
                    <a:pt x="71120" y="1631950"/>
                  </a:lnTo>
                  <a:lnTo>
                    <a:pt x="71120" y="1649730"/>
                  </a:lnTo>
                  <a:lnTo>
                    <a:pt x="2036064" y="1649730"/>
                  </a:lnTo>
                  <a:lnTo>
                    <a:pt x="2036064" y="1631950"/>
                  </a:lnTo>
                  <a:lnTo>
                    <a:pt x="88900" y="1631950"/>
                  </a:lnTo>
                  <a:lnTo>
                    <a:pt x="88900" y="88900"/>
                  </a:lnTo>
                  <a:lnTo>
                    <a:pt x="2036064" y="88900"/>
                  </a:lnTo>
                  <a:lnTo>
                    <a:pt x="2036064" y="71120"/>
                  </a:lnTo>
                  <a:close/>
                </a:path>
                <a:path w="2107565" h="1720850">
                  <a:moveTo>
                    <a:pt x="2107184" y="53848"/>
                  </a:moveTo>
                  <a:lnTo>
                    <a:pt x="2053844" y="53848"/>
                  </a:lnTo>
                  <a:lnTo>
                    <a:pt x="2053844" y="1667256"/>
                  </a:lnTo>
                  <a:lnTo>
                    <a:pt x="2107184" y="1667256"/>
                  </a:lnTo>
                  <a:lnTo>
                    <a:pt x="2107184" y="53848"/>
                  </a:lnTo>
                  <a:close/>
                </a:path>
                <a:path w="2107565" h="1720850">
                  <a:moveTo>
                    <a:pt x="2107184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0" y="1667510"/>
                  </a:lnTo>
                  <a:lnTo>
                    <a:pt x="0" y="1720850"/>
                  </a:lnTo>
                  <a:lnTo>
                    <a:pt x="2107184" y="1720850"/>
                  </a:lnTo>
                  <a:lnTo>
                    <a:pt x="2107184" y="1667510"/>
                  </a:lnTo>
                  <a:lnTo>
                    <a:pt x="53340" y="1667510"/>
                  </a:lnTo>
                  <a:lnTo>
                    <a:pt x="53340" y="53340"/>
                  </a:lnTo>
                  <a:lnTo>
                    <a:pt x="2107184" y="53340"/>
                  </a:lnTo>
                  <a:lnTo>
                    <a:pt x="21071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54250" y="870147"/>
            <a:ext cx="155575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ptos Narrow" panose="020B0004020202020204" pitchFamily="34" charset="0"/>
              </a:rPr>
              <a:t>E</a:t>
            </a:r>
            <a:r>
              <a:rPr sz="2400" b="1" u="heavy" spc="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ptos Narrow" panose="020B0004020202020204" pitchFamily="34" charset="0"/>
              </a:rPr>
              <a:t>ff</a:t>
            </a:r>
            <a:r>
              <a:rPr sz="2400" b="1" u="heavy" spc="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ptos Narrow" panose="020B0004020202020204" pitchFamily="34" charset="0"/>
              </a:rPr>
              <a:t>icien</a:t>
            </a:r>
            <a:r>
              <a:rPr sz="2400" b="1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ptos Narrow" panose="020B0004020202020204" pitchFamily="34" charset="0"/>
              </a:rPr>
              <a:t>c</a:t>
            </a:r>
            <a:r>
              <a:rPr sz="2400" b="1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ptos Narrow" panose="020B0004020202020204" pitchFamily="34" charset="0"/>
              </a:rPr>
              <a:t>y:</a:t>
            </a:r>
            <a:endParaRPr sz="2400" b="1" dirty="0">
              <a:latin typeface="Aptos Narrow" panose="020B00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97830" y="1512850"/>
            <a:ext cx="6826503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sz="2000" spc="-40" dirty="0">
                <a:latin typeface="Aptos Narrow" panose="020B0004020202020204" pitchFamily="34" charset="0"/>
                <a:cs typeface="Calibri"/>
              </a:rPr>
              <a:t>We</a:t>
            </a:r>
            <a:r>
              <a:rPr sz="2000" spc="3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20" dirty="0">
                <a:latin typeface="Aptos Narrow" panose="020B0004020202020204" pitchFamily="34" charset="0"/>
                <a:cs typeface="Calibri"/>
              </a:rPr>
              <a:t>maintain</a:t>
            </a:r>
            <a:r>
              <a:rPr sz="2000" spc="-4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55" dirty="0">
                <a:latin typeface="Aptos Narrow" panose="020B0004020202020204" pitchFamily="34" charset="0"/>
                <a:cs typeface="Calibri"/>
              </a:rPr>
              <a:t>high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0" dirty="0">
                <a:latin typeface="Aptos Narrow" panose="020B0004020202020204" pitchFamily="34" charset="0"/>
                <a:cs typeface="Calibri"/>
              </a:rPr>
              <a:t>efficiency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standards</a:t>
            </a:r>
            <a:r>
              <a:rPr sz="2000" spc="-3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80" dirty="0">
                <a:latin typeface="Aptos Narrow" panose="020B0004020202020204" pitchFamily="34" charset="0"/>
                <a:cs typeface="Calibri"/>
              </a:rPr>
              <a:t>in</a:t>
            </a:r>
            <a:r>
              <a:rPr sz="2000" spc="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35" dirty="0">
                <a:latin typeface="Aptos Narrow" panose="020B0004020202020204" pitchFamily="34" charset="0"/>
                <a:cs typeface="Calibri"/>
              </a:rPr>
              <a:t>our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5" dirty="0">
                <a:latin typeface="Aptos Narrow" panose="020B0004020202020204" pitchFamily="34" charset="0"/>
                <a:cs typeface="Calibri"/>
              </a:rPr>
              <a:t>core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5" dirty="0">
                <a:latin typeface="Aptos Narrow" panose="020B0004020202020204" pitchFamily="34" charset="0"/>
                <a:cs typeface="Calibri"/>
              </a:rPr>
              <a:t>functions</a:t>
            </a:r>
            <a:r>
              <a:rPr sz="2000" spc="-2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80" dirty="0">
                <a:latin typeface="Aptos Narrow" panose="020B0004020202020204" pitchFamily="34" charset="0"/>
                <a:cs typeface="Calibri"/>
              </a:rPr>
              <a:t>to </a:t>
            </a:r>
            <a:r>
              <a:rPr sz="2000" spc="-44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0" dirty="0">
                <a:latin typeface="Aptos Narrow" panose="020B0004020202020204" pitchFamily="34" charset="0"/>
                <a:cs typeface="Calibri"/>
              </a:rPr>
              <a:t>drive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excellence</a:t>
            </a:r>
            <a:r>
              <a:rPr sz="2000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across</a:t>
            </a:r>
            <a:r>
              <a:rPr sz="2000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35" dirty="0">
                <a:latin typeface="Aptos Narrow" panose="020B0004020202020204" pitchFamily="34" charset="0"/>
                <a:cs typeface="Calibri"/>
              </a:rPr>
              <a:t>our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organization.</a:t>
            </a:r>
            <a:endParaRPr sz="2000" dirty="0">
              <a:latin typeface="Aptos Narrow" panose="020B0004020202020204" pitchFamily="34" charset="0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3875" y="2969689"/>
            <a:ext cx="2107565" cy="1463631"/>
            <a:chOff x="14731" y="2611120"/>
            <a:chExt cx="2107565" cy="1736089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584" y="2697480"/>
              <a:ext cx="1933194" cy="156133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732" y="2611119"/>
              <a:ext cx="2107565" cy="1736089"/>
            </a:xfrm>
            <a:custGeom>
              <a:avLst/>
              <a:gdLst/>
              <a:ahLst/>
              <a:cxnLst/>
              <a:rect l="l" t="t" r="r" b="b"/>
              <a:pathLst>
                <a:path w="2107565" h="1736089">
                  <a:moveTo>
                    <a:pt x="2036064" y="89408"/>
                  </a:moveTo>
                  <a:lnTo>
                    <a:pt x="2018284" y="89408"/>
                  </a:lnTo>
                  <a:lnTo>
                    <a:pt x="2018284" y="1646936"/>
                  </a:lnTo>
                  <a:lnTo>
                    <a:pt x="2036064" y="1646936"/>
                  </a:lnTo>
                  <a:lnTo>
                    <a:pt x="2036064" y="89408"/>
                  </a:lnTo>
                  <a:close/>
                </a:path>
                <a:path w="2107565" h="1736089">
                  <a:moveTo>
                    <a:pt x="2036064" y="71120"/>
                  </a:moveTo>
                  <a:lnTo>
                    <a:pt x="71120" y="71120"/>
                  </a:lnTo>
                  <a:lnTo>
                    <a:pt x="71120" y="88900"/>
                  </a:lnTo>
                  <a:lnTo>
                    <a:pt x="71120" y="1647190"/>
                  </a:lnTo>
                  <a:lnTo>
                    <a:pt x="71120" y="1664970"/>
                  </a:lnTo>
                  <a:lnTo>
                    <a:pt x="2036064" y="1664970"/>
                  </a:lnTo>
                  <a:lnTo>
                    <a:pt x="2036064" y="1647190"/>
                  </a:lnTo>
                  <a:lnTo>
                    <a:pt x="88900" y="1647190"/>
                  </a:lnTo>
                  <a:lnTo>
                    <a:pt x="88900" y="88900"/>
                  </a:lnTo>
                  <a:lnTo>
                    <a:pt x="2036064" y="88900"/>
                  </a:lnTo>
                  <a:lnTo>
                    <a:pt x="2036064" y="71120"/>
                  </a:lnTo>
                  <a:close/>
                </a:path>
                <a:path w="2107565" h="1736089">
                  <a:moveTo>
                    <a:pt x="2107184" y="53848"/>
                  </a:moveTo>
                  <a:lnTo>
                    <a:pt x="2053844" y="53848"/>
                  </a:lnTo>
                  <a:lnTo>
                    <a:pt x="2053844" y="1682496"/>
                  </a:lnTo>
                  <a:lnTo>
                    <a:pt x="2107184" y="1682496"/>
                  </a:lnTo>
                  <a:lnTo>
                    <a:pt x="2107184" y="53848"/>
                  </a:lnTo>
                  <a:close/>
                </a:path>
                <a:path w="2107565" h="1736089">
                  <a:moveTo>
                    <a:pt x="2107184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0" y="1682750"/>
                  </a:lnTo>
                  <a:lnTo>
                    <a:pt x="0" y="1736090"/>
                  </a:lnTo>
                  <a:lnTo>
                    <a:pt x="2107184" y="1736090"/>
                  </a:lnTo>
                  <a:lnTo>
                    <a:pt x="2107184" y="1682750"/>
                  </a:lnTo>
                  <a:lnTo>
                    <a:pt x="53340" y="1682750"/>
                  </a:lnTo>
                  <a:lnTo>
                    <a:pt x="53340" y="53340"/>
                  </a:lnTo>
                  <a:lnTo>
                    <a:pt x="2107184" y="53340"/>
                  </a:lnTo>
                  <a:lnTo>
                    <a:pt x="21071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313" y="5077964"/>
            <a:ext cx="2128128" cy="1551436"/>
            <a:chOff x="8636" y="5083809"/>
            <a:chExt cx="2113280" cy="174117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488" y="5169405"/>
              <a:ext cx="1939289" cy="156743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636" y="5083809"/>
              <a:ext cx="2113280" cy="1741170"/>
            </a:xfrm>
            <a:custGeom>
              <a:avLst/>
              <a:gdLst/>
              <a:ahLst/>
              <a:cxnLst/>
              <a:rect l="l" t="t" r="r" b="b"/>
              <a:pathLst>
                <a:path w="2113280" h="1741170">
                  <a:moveTo>
                    <a:pt x="2042160" y="71120"/>
                  </a:moveTo>
                  <a:lnTo>
                    <a:pt x="2024380" y="71120"/>
                  </a:lnTo>
                  <a:lnTo>
                    <a:pt x="2024380" y="88900"/>
                  </a:lnTo>
                  <a:lnTo>
                    <a:pt x="2024380" y="1652270"/>
                  </a:lnTo>
                  <a:lnTo>
                    <a:pt x="88900" y="1652270"/>
                  </a:lnTo>
                  <a:lnTo>
                    <a:pt x="88900" y="88900"/>
                  </a:lnTo>
                  <a:lnTo>
                    <a:pt x="2024380" y="88900"/>
                  </a:lnTo>
                  <a:lnTo>
                    <a:pt x="2024380" y="71120"/>
                  </a:lnTo>
                  <a:lnTo>
                    <a:pt x="71120" y="71120"/>
                  </a:lnTo>
                  <a:lnTo>
                    <a:pt x="71120" y="88900"/>
                  </a:lnTo>
                  <a:lnTo>
                    <a:pt x="71120" y="1652270"/>
                  </a:lnTo>
                  <a:lnTo>
                    <a:pt x="71120" y="1670050"/>
                  </a:lnTo>
                  <a:lnTo>
                    <a:pt x="2042160" y="1670050"/>
                  </a:lnTo>
                  <a:lnTo>
                    <a:pt x="2042160" y="1652270"/>
                  </a:lnTo>
                  <a:lnTo>
                    <a:pt x="2042160" y="88900"/>
                  </a:lnTo>
                  <a:lnTo>
                    <a:pt x="2042160" y="88646"/>
                  </a:lnTo>
                  <a:lnTo>
                    <a:pt x="2042160" y="71120"/>
                  </a:lnTo>
                  <a:close/>
                </a:path>
                <a:path w="2113280" h="1741170">
                  <a:moveTo>
                    <a:pt x="2113280" y="0"/>
                  </a:moveTo>
                  <a:lnTo>
                    <a:pt x="2059940" y="0"/>
                  </a:lnTo>
                  <a:lnTo>
                    <a:pt x="2059940" y="53340"/>
                  </a:lnTo>
                  <a:lnTo>
                    <a:pt x="2059940" y="1687830"/>
                  </a:lnTo>
                  <a:lnTo>
                    <a:pt x="53340" y="1687830"/>
                  </a:lnTo>
                  <a:lnTo>
                    <a:pt x="53340" y="53340"/>
                  </a:lnTo>
                  <a:lnTo>
                    <a:pt x="2059940" y="53340"/>
                  </a:lnTo>
                  <a:lnTo>
                    <a:pt x="2059940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1687830"/>
                  </a:lnTo>
                  <a:lnTo>
                    <a:pt x="0" y="1741170"/>
                  </a:lnTo>
                  <a:lnTo>
                    <a:pt x="2113280" y="1741170"/>
                  </a:lnTo>
                  <a:lnTo>
                    <a:pt x="2113280" y="1687830"/>
                  </a:lnTo>
                  <a:lnTo>
                    <a:pt x="2113280" y="53340"/>
                  </a:lnTo>
                  <a:lnTo>
                    <a:pt x="2113280" y="53086"/>
                  </a:lnTo>
                  <a:lnTo>
                    <a:pt x="21132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267502" y="5002775"/>
            <a:ext cx="6648450" cy="14721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spc="90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HR</a:t>
            </a:r>
            <a:r>
              <a:rPr sz="2000" b="1" u="sng" spc="-15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 </a:t>
            </a:r>
            <a:r>
              <a:rPr sz="2000" b="1" u="sng" spc="5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Policy:</a:t>
            </a:r>
            <a:endParaRPr lang="en-US" sz="2000" b="1" u="sng" spc="5" dirty="0">
              <a:solidFill>
                <a:srgbClr val="001F5F"/>
              </a:solidFill>
              <a:latin typeface="Aptos Narrow" panose="020B0004020202020204" pitchFamily="34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000" b="1" u="sng" dirty="0">
              <a:latin typeface="Aptos Narrow" panose="020B0004020202020204" pitchFamily="34" charset="0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40"/>
              </a:spcBef>
            </a:pPr>
            <a:r>
              <a:rPr spc="-40" dirty="0">
                <a:latin typeface="Aptos Narrow" panose="020B0004020202020204" pitchFamily="34" charset="0"/>
                <a:cs typeface="Calibri"/>
              </a:rPr>
              <a:t>We </a:t>
            </a:r>
            <a:r>
              <a:rPr spc="15" dirty="0">
                <a:latin typeface="Aptos Narrow" panose="020B0004020202020204" pitchFamily="34" charset="0"/>
                <a:cs typeface="Calibri"/>
              </a:rPr>
              <a:t>follow </a:t>
            </a:r>
            <a:r>
              <a:rPr spc="-25" dirty="0">
                <a:latin typeface="Aptos Narrow" panose="020B0004020202020204" pitchFamily="34" charset="0"/>
                <a:cs typeface="Calibri"/>
              </a:rPr>
              <a:t>a </a:t>
            </a:r>
            <a:r>
              <a:rPr spc="5" dirty="0">
                <a:latin typeface="Aptos Narrow" panose="020B0004020202020204" pitchFamily="34" charset="0"/>
                <a:cs typeface="Calibri"/>
              </a:rPr>
              <a:t>strict </a:t>
            </a:r>
            <a:r>
              <a:rPr spc="-5" dirty="0">
                <a:latin typeface="Aptos Narrow" panose="020B0004020202020204" pitchFamily="34" charset="0"/>
                <a:cs typeface="Calibri"/>
              </a:rPr>
              <a:t>Code </a:t>
            </a:r>
            <a:r>
              <a:rPr spc="-20" dirty="0">
                <a:latin typeface="Aptos Narrow" panose="020B0004020202020204" pitchFamily="34" charset="0"/>
                <a:cs typeface="Calibri"/>
              </a:rPr>
              <a:t>of</a:t>
            </a:r>
            <a:r>
              <a:rPr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spc="25" dirty="0">
                <a:latin typeface="Aptos Narrow" panose="020B0004020202020204" pitchFamily="34" charset="0"/>
                <a:cs typeface="Calibri"/>
              </a:rPr>
              <a:t>Conduct </a:t>
            </a:r>
            <a:r>
              <a:rPr spc="95" dirty="0">
                <a:latin typeface="Aptos Narrow" panose="020B0004020202020204" pitchFamily="34" charset="0"/>
                <a:cs typeface="Calibri"/>
              </a:rPr>
              <a:t>(CoC) </a:t>
            </a:r>
            <a:r>
              <a:rPr spc="-20" dirty="0">
                <a:latin typeface="Aptos Narrow" panose="020B0004020202020204" pitchFamily="34" charset="0"/>
                <a:cs typeface="Calibri"/>
              </a:rPr>
              <a:t>imbedded </a:t>
            </a:r>
            <a:r>
              <a:rPr spc="80" dirty="0">
                <a:latin typeface="Aptos Narrow" panose="020B0004020202020204" pitchFamily="34" charset="0"/>
                <a:cs typeface="Calibri"/>
              </a:rPr>
              <a:t>in </a:t>
            </a:r>
            <a:r>
              <a:rPr spc="35" dirty="0">
                <a:latin typeface="Aptos Narrow" panose="020B0004020202020204" pitchFamily="34" charset="0"/>
                <a:cs typeface="Calibri"/>
              </a:rPr>
              <a:t>our </a:t>
            </a:r>
            <a:r>
              <a:rPr spc="40" dirty="0">
                <a:latin typeface="Aptos Narrow" panose="020B0004020202020204" pitchFamily="34" charset="0"/>
                <a:cs typeface="Calibri"/>
              </a:rPr>
              <a:t> </a:t>
            </a:r>
            <a:r>
              <a:rPr spc="-10" dirty="0">
                <a:latin typeface="Aptos Narrow" panose="020B0004020202020204" pitchFamily="34" charset="0"/>
                <a:cs typeface="Calibri"/>
              </a:rPr>
              <a:t>corporate</a:t>
            </a:r>
            <a:r>
              <a:rPr spc="-5" dirty="0">
                <a:latin typeface="Aptos Narrow" panose="020B0004020202020204" pitchFamily="34" charset="0"/>
                <a:cs typeface="Calibri"/>
              </a:rPr>
              <a:t> </a:t>
            </a:r>
            <a:r>
              <a:rPr spc="65" dirty="0">
                <a:latin typeface="Aptos Narrow" panose="020B0004020202020204" pitchFamily="34" charset="0"/>
                <a:cs typeface="Calibri"/>
              </a:rPr>
              <a:t>HR</a:t>
            </a:r>
            <a:r>
              <a:rPr spc="30" dirty="0">
                <a:latin typeface="Aptos Narrow" panose="020B0004020202020204" pitchFamily="34" charset="0"/>
                <a:cs typeface="Calibri"/>
              </a:rPr>
              <a:t> policy</a:t>
            </a:r>
            <a:r>
              <a:rPr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spc="-295" dirty="0">
                <a:latin typeface="Aptos Narrow" panose="020B0004020202020204" pitchFamily="34" charset="0"/>
                <a:cs typeface="Georgia"/>
              </a:rPr>
              <a:t>–</a:t>
            </a:r>
            <a:r>
              <a:rPr spc="-170" dirty="0">
                <a:latin typeface="Aptos Narrow" panose="020B0004020202020204" pitchFamily="34" charset="0"/>
                <a:cs typeface="Georgia"/>
              </a:rPr>
              <a:t> </a:t>
            </a:r>
            <a:r>
              <a:rPr spc="-75" dirty="0">
                <a:latin typeface="Aptos Narrow" panose="020B0004020202020204" pitchFamily="34" charset="0"/>
                <a:cs typeface="Georgia"/>
              </a:rPr>
              <a:t>a</a:t>
            </a:r>
            <a:r>
              <a:rPr spc="30" dirty="0">
                <a:latin typeface="Aptos Narrow" panose="020B0004020202020204" pitchFamily="34" charset="0"/>
                <a:cs typeface="Georgia"/>
              </a:rPr>
              <a:t> </a:t>
            </a:r>
            <a:r>
              <a:rPr spc="-60" dirty="0">
                <a:latin typeface="Aptos Narrow" panose="020B0004020202020204" pitchFamily="34" charset="0"/>
                <a:cs typeface="Georgia"/>
              </a:rPr>
              <a:t>guideline</a:t>
            </a:r>
            <a:r>
              <a:rPr spc="-55" dirty="0">
                <a:latin typeface="Aptos Narrow" panose="020B0004020202020204" pitchFamily="34" charset="0"/>
                <a:cs typeface="Georgia"/>
              </a:rPr>
              <a:t> </a:t>
            </a:r>
            <a:r>
              <a:rPr spc="-100" dirty="0">
                <a:latin typeface="Aptos Narrow" panose="020B0004020202020204" pitchFamily="34" charset="0"/>
                <a:cs typeface="Georgia"/>
              </a:rPr>
              <a:t>to</a:t>
            </a:r>
            <a:r>
              <a:rPr spc="5" dirty="0">
                <a:latin typeface="Aptos Narrow" panose="020B0004020202020204" pitchFamily="34" charset="0"/>
                <a:cs typeface="Georgia"/>
              </a:rPr>
              <a:t> </a:t>
            </a:r>
            <a:r>
              <a:rPr spc="-50" dirty="0">
                <a:latin typeface="Aptos Narrow" panose="020B0004020202020204" pitchFamily="34" charset="0"/>
                <a:cs typeface="Georgia"/>
              </a:rPr>
              <a:t>follow </a:t>
            </a:r>
            <a:r>
              <a:rPr spc="-45" dirty="0">
                <a:latin typeface="Aptos Narrow" panose="020B0004020202020204" pitchFamily="34" charset="0"/>
                <a:cs typeface="Georgia"/>
              </a:rPr>
              <a:t>our </a:t>
            </a:r>
            <a:r>
              <a:rPr spc="-70" dirty="0">
                <a:latin typeface="Aptos Narrow" panose="020B0004020202020204" pitchFamily="34" charset="0"/>
                <a:cs typeface="Georgia"/>
              </a:rPr>
              <a:t>company’s</a:t>
            </a:r>
            <a:r>
              <a:rPr spc="-55" dirty="0">
                <a:latin typeface="Aptos Narrow" panose="020B0004020202020204" pitchFamily="34" charset="0"/>
                <a:cs typeface="Georgia"/>
              </a:rPr>
              <a:t> </a:t>
            </a:r>
            <a:r>
              <a:rPr spc="-60" dirty="0">
                <a:latin typeface="Aptos Narrow" panose="020B0004020202020204" pitchFamily="34" charset="0"/>
                <a:cs typeface="Georgia"/>
              </a:rPr>
              <a:t>rules </a:t>
            </a:r>
            <a:r>
              <a:rPr spc="-470" dirty="0">
                <a:latin typeface="Aptos Narrow" panose="020B0004020202020204" pitchFamily="34" charset="0"/>
                <a:cs typeface="Georgia"/>
              </a:rPr>
              <a:t> </a:t>
            </a:r>
            <a:r>
              <a:rPr spc="20" dirty="0">
                <a:latin typeface="Aptos Narrow" panose="020B0004020202020204" pitchFamily="34" charset="0"/>
                <a:cs typeface="Calibri"/>
              </a:rPr>
              <a:t>and </a:t>
            </a:r>
            <a:r>
              <a:rPr dirty="0">
                <a:latin typeface="Aptos Narrow" panose="020B0004020202020204" pitchFamily="34" charset="0"/>
                <a:cs typeface="Calibri"/>
              </a:rPr>
              <a:t>regulations </a:t>
            </a:r>
            <a:r>
              <a:rPr spc="20" dirty="0">
                <a:latin typeface="Aptos Narrow" panose="020B0004020202020204" pitchFamily="34" charset="0"/>
                <a:cs typeface="Calibri"/>
              </a:rPr>
              <a:t>and </a:t>
            </a:r>
            <a:r>
              <a:rPr spc="15" dirty="0">
                <a:latin typeface="Aptos Narrow" panose="020B0004020202020204" pitchFamily="34" charset="0"/>
                <a:cs typeface="Calibri"/>
              </a:rPr>
              <a:t>value </a:t>
            </a:r>
            <a:r>
              <a:rPr spc="-5" dirty="0">
                <a:latin typeface="Aptos Narrow" panose="020B0004020202020204" pitchFamily="34" charset="0"/>
                <a:cs typeface="Calibri"/>
              </a:rPr>
              <a:t>every </a:t>
            </a:r>
            <a:r>
              <a:rPr spc="35" dirty="0">
                <a:latin typeface="Aptos Narrow" panose="020B0004020202020204" pitchFamily="34" charset="0"/>
                <a:cs typeface="Calibri"/>
              </a:rPr>
              <a:t>individual, </a:t>
            </a:r>
            <a:r>
              <a:rPr spc="40" dirty="0">
                <a:latin typeface="Aptos Narrow" panose="020B0004020202020204" pitchFamily="34" charset="0"/>
                <a:cs typeface="Calibri"/>
              </a:rPr>
              <a:t>including </a:t>
            </a:r>
            <a:r>
              <a:rPr spc="35" dirty="0">
                <a:latin typeface="Aptos Narrow" panose="020B0004020202020204" pitchFamily="34" charset="0"/>
                <a:cs typeface="Calibri"/>
              </a:rPr>
              <a:t>our </a:t>
            </a:r>
            <a:r>
              <a:rPr spc="40" dirty="0">
                <a:latin typeface="Aptos Narrow" panose="020B0004020202020204" pitchFamily="34" charset="0"/>
                <a:cs typeface="Calibri"/>
              </a:rPr>
              <a:t> </a:t>
            </a:r>
            <a:r>
              <a:rPr spc="-45" dirty="0">
                <a:latin typeface="Aptos Narrow" panose="020B0004020202020204" pitchFamily="34" charset="0"/>
                <a:cs typeface="Calibri"/>
              </a:rPr>
              <a:t>employees</a:t>
            </a:r>
            <a:r>
              <a:rPr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spc="20" dirty="0">
                <a:latin typeface="Aptos Narrow" panose="020B0004020202020204" pitchFamily="34" charset="0"/>
                <a:cs typeface="Calibri"/>
              </a:rPr>
              <a:t>and</a:t>
            </a:r>
            <a:r>
              <a:rPr spc="-5" dirty="0">
                <a:latin typeface="Aptos Narrow" panose="020B0004020202020204" pitchFamily="34" charset="0"/>
                <a:cs typeface="Calibri"/>
              </a:rPr>
              <a:t> </a:t>
            </a:r>
            <a:r>
              <a:rPr spc="-25" dirty="0">
                <a:latin typeface="Aptos Narrow" panose="020B0004020202020204" pitchFamily="34" charset="0"/>
                <a:cs typeface="Calibri"/>
              </a:rPr>
              <a:t>customers.</a:t>
            </a:r>
            <a:endParaRPr dirty="0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C853143-B1F1-F664-54B5-8E1024926E3A}"/>
              </a:ext>
            </a:extLst>
          </p:cNvPr>
          <p:cNvSpPr/>
          <p:nvPr/>
        </p:nvSpPr>
        <p:spPr>
          <a:xfrm>
            <a:off x="857791" y="3312992"/>
            <a:ext cx="8262333" cy="1079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1346200">
              <a:lnSpc>
                <a:spcPct val="100000"/>
              </a:lnSpc>
              <a:spcBef>
                <a:spcPts val="100"/>
              </a:spcBef>
            </a:pPr>
            <a:r>
              <a:rPr lang="en-US" sz="1800" u="none" spc="-40" dirty="0">
                <a:solidFill>
                  <a:srgbClr val="000000"/>
                </a:solidFill>
                <a:latin typeface="Aptos Narrow" panose="020B0004020202020204" pitchFamily="34" charset="0"/>
              </a:rPr>
              <a:t>We</a:t>
            </a:r>
            <a:r>
              <a:rPr lang="en-US" sz="1800" u="none" spc="45" dirty="0">
                <a:solidFill>
                  <a:srgbClr val="000000"/>
                </a:solidFill>
                <a:latin typeface="Aptos Narrow" panose="020B0004020202020204" pitchFamily="34" charset="0"/>
              </a:rPr>
              <a:t> </a:t>
            </a:r>
            <a:r>
              <a:rPr lang="en-US" sz="1800" u="none" spc="-15" dirty="0">
                <a:solidFill>
                  <a:srgbClr val="000000"/>
                </a:solidFill>
                <a:latin typeface="Aptos Narrow" panose="020B0004020202020204" pitchFamily="34" charset="0"/>
              </a:rPr>
              <a:t>consistently </a:t>
            </a:r>
            <a:r>
              <a:rPr lang="en-US" sz="1800" u="none" spc="-80" dirty="0">
                <a:solidFill>
                  <a:srgbClr val="000000"/>
                </a:solidFill>
                <a:latin typeface="Aptos Narrow" panose="020B0004020202020204" pitchFamily="34" charset="0"/>
              </a:rPr>
              <a:t>test</a:t>
            </a:r>
            <a:r>
              <a:rPr lang="en-US" sz="1800" u="none" dirty="0">
                <a:solidFill>
                  <a:srgbClr val="000000"/>
                </a:solidFill>
                <a:latin typeface="Aptos Narrow" panose="020B0004020202020204" pitchFamily="34" charset="0"/>
              </a:rPr>
              <a:t> </a:t>
            </a:r>
            <a:r>
              <a:rPr lang="en-US" sz="1800" u="none" spc="35" dirty="0">
                <a:solidFill>
                  <a:srgbClr val="000000"/>
                </a:solidFill>
                <a:latin typeface="Aptos Narrow" panose="020B0004020202020204" pitchFamily="34" charset="0"/>
              </a:rPr>
              <a:t>our</a:t>
            </a:r>
            <a:r>
              <a:rPr lang="en-US" sz="1800" u="none" spc="5" dirty="0">
                <a:solidFill>
                  <a:srgbClr val="000000"/>
                </a:solidFill>
                <a:latin typeface="Aptos Narrow" panose="020B0004020202020204" pitchFamily="34" charset="0"/>
              </a:rPr>
              <a:t> </a:t>
            </a:r>
            <a:r>
              <a:rPr lang="en-US" sz="1800" u="none" spc="10" dirty="0">
                <a:solidFill>
                  <a:srgbClr val="000000"/>
                </a:solidFill>
                <a:latin typeface="Aptos Narrow" panose="020B0004020202020204" pitchFamily="34" charset="0"/>
              </a:rPr>
              <a:t>social</a:t>
            </a:r>
            <a:r>
              <a:rPr lang="en-US" sz="1800" u="none" spc="-5" dirty="0">
                <a:solidFill>
                  <a:srgbClr val="000000"/>
                </a:solidFill>
                <a:latin typeface="Aptos Narrow" panose="020B0004020202020204" pitchFamily="34" charset="0"/>
              </a:rPr>
              <a:t> </a:t>
            </a:r>
            <a:r>
              <a:rPr lang="en-US" sz="1800" u="none" spc="20" dirty="0">
                <a:solidFill>
                  <a:srgbClr val="000000"/>
                </a:solidFill>
                <a:latin typeface="Aptos Narrow" panose="020B0004020202020204" pitchFamily="34" charset="0"/>
              </a:rPr>
              <a:t>and</a:t>
            </a:r>
            <a:r>
              <a:rPr lang="en-US" sz="1800" u="none" spc="-5" dirty="0">
                <a:solidFill>
                  <a:srgbClr val="000000"/>
                </a:solidFill>
                <a:latin typeface="Aptos Narrow" panose="020B0004020202020204" pitchFamily="34" charset="0"/>
              </a:rPr>
              <a:t> </a:t>
            </a:r>
            <a:r>
              <a:rPr lang="en-US" sz="1800" u="none" spc="10" dirty="0">
                <a:solidFill>
                  <a:srgbClr val="000000"/>
                </a:solidFill>
                <a:latin typeface="Aptos Narrow" panose="020B0004020202020204" pitchFamily="34" charset="0"/>
              </a:rPr>
              <a:t>technical</a:t>
            </a:r>
            <a:r>
              <a:rPr lang="en-US" sz="1800" u="none" spc="-10" dirty="0">
                <a:solidFill>
                  <a:srgbClr val="000000"/>
                </a:solidFill>
                <a:latin typeface="Aptos Narrow" panose="020B0004020202020204" pitchFamily="34" charset="0"/>
              </a:rPr>
              <a:t> </a:t>
            </a:r>
            <a:r>
              <a:rPr lang="en-US" sz="1800" u="none" spc="10" dirty="0">
                <a:solidFill>
                  <a:srgbClr val="000000"/>
                </a:solidFill>
                <a:latin typeface="Aptos Narrow" panose="020B0004020202020204" pitchFamily="34" charset="0"/>
              </a:rPr>
              <a:t>compliance</a:t>
            </a:r>
            <a:r>
              <a:rPr lang="en-US" sz="1800" u="none" spc="-30" dirty="0">
                <a:solidFill>
                  <a:srgbClr val="000000"/>
                </a:solidFill>
                <a:latin typeface="Aptos Narrow" panose="020B0004020202020204" pitchFamily="34" charset="0"/>
              </a:rPr>
              <a:t> </a:t>
            </a:r>
            <a:r>
              <a:rPr lang="en-US" sz="1800" u="none" spc="15" dirty="0">
                <a:solidFill>
                  <a:srgbClr val="000000"/>
                </a:solidFill>
                <a:latin typeface="Aptos Narrow" panose="020B0004020202020204" pitchFamily="34" charset="0"/>
              </a:rPr>
              <a:t>for</a:t>
            </a:r>
            <a:endParaRPr lang="en-US" sz="1800" dirty="0">
              <a:latin typeface="Aptos Narrow" panose="020B0004020202020204" pitchFamily="34" charset="0"/>
            </a:endParaRPr>
          </a:p>
          <a:p>
            <a:pPr marL="1346200">
              <a:lnSpc>
                <a:spcPct val="100000"/>
              </a:lnSpc>
            </a:pPr>
            <a:r>
              <a:rPr lang="en-US" sz="1800" u="none" spc="5" dirty="0">
                <a:solidFill>
                  <a:srgbClr val="000000"/>
                </a:solidFill>
                <a:latin typeface="Aptos Narrow" panose="020B0004020202020204" pitchFamily="34" charset="0"/>
              </a:rPr>
              <a:t>transparency</a:t>
            </a:r>
            <a:r>
              <a:rPr lang="en-US" sz="1800" u="none" spc="-15" dirty="0">
                <a:solidFill>
                  <a:srgbClr val="000000"/>
                </a:solidFill>
                <a:latin typeface="Aptos Narrow" panose="020B0004020202020204" pitchFamily="34" charset="0"/>
              </a:rPr>
              <a:t> </a:t>
            </a:r>
            <a:r>
              <a:rPr lang="en-US" sz="1800" u="none" spc="15" dirty="0">
                <a:solidFill>
                  <a:srgbClr val="000000"/>
                </a:solidFill>
                <a:latin typeface="Aptos Narrow" panose="020B0004020202020204" pitchFamily="34" charset="0"/>
              </a:rPr>
              <a:t>and</a:t>
            </a:r>
            <a:r>
              <a:rPr lang="en-US" sz="1800" u="none" dirty="0">
                <a:solidFill>
                  <a:srgbClr val="000000"/>
                </a:solidFill>
                <a:latin typeface="Aptos Narrow" panose="020B0004020202020204" pitchFamily="34" charset="0"/>
              </a:rPr>
              <a:t> </a:t>
            </a:r>
            <a:r>
              <a:rPr lang="en-US" sz="1800" u="none" spc="-5" dirty="0">
                <a:solidFill>
                  <a:srgbClr val="000000"/>
                </a:solidFill>
                <a:latin typeface="Aptos Narrow" panose="020B0004020202020204" pitchFamily="34" charset="0"/>
              </a:rPr>
              <a:t>accountability,</a:t>
            </a:r>
            <a:r>
              <a:rPr lang="en-US" sz="1800" u="none" spc="10" dirty="0">
                <a:solidFill>
                  <a:srgbClr val="000000"/>
                </a:solidFill>
                <a:latin typeface="Aptos Narrow" panose="020B0004020202020204" pitchFamily="34" charset="0"/>
              </a:rPr>
              <a:t> </a:t>
            </a:r>
            <a:r>
              <a:rPr lang="en-US" sz="1800" u="none" spc="25" dirty="0">
                <a:solidFill>
                  <a:srgbClr val="000000"/>
                </a:solidFill>
                <a:latin typeface="Aptos Narrow" panose="020B0004020202020204" pitchFamily="34" charset="0"/>
              </a:rPr>
              <a:t>upholding</a:t>
            </a:r>
            <a:r>
              <a:rPr lang="en-US" sz="1800" u="none" spc="-5" dirty="0">
                <a:solidFill>
                  <a:srgbClr val="000000"/>
                </a:solidFill>
                <a:latin typeface="Aptos Narrow" panose="020B0004020202020204" pitchFamily="34" charset="0"/>
              </a:rPr>
              <a:t> </a:t>
            </a:r>
            <a:r>
              <a:rPr lang="en-US" sz="1800" u="none" spc="35" dirty="0">
                <a:solidFill>
                  <a:srgbClr val="000000"/>
                </a:solidFill>
                <a:latin typeface="Aptos Narrow" panose="020B0004020202020204" pitchFamily="34" charset="0"/>
              </a:rPr>
              <a:t>our</a:t>
            </a:r>
            <a:r>
              <a:rPr lang="en-US" sz="1800" u="none" spc="-15" dirty="0">
                <a:solidFill>
                  <a:srgbClr val="000000"/>
                </a:solidFill>
                <a:latin typeface="Aptos Narrow" panose="020B0004020202020204" pitchFamily="34" charset="0"/>
              </a:rPr>
              <a:t> </a:t>
            </a:r>
            <a:r>
              <a:rPr lang="en-US" sz="1800" u="none" spc="-20" dirty="0">
                <a:solidFill>
                  <a:srgbClr val="000000"/>
                </a:solidFill>
                <a:latin typeface="Aptos Narrow" panose="020B0004020202020204" pitchFamily="34" charset="0"/>
              </a:rPr>
              <a:t>values.</a:t>
            </a:r>
            <a:endParaRPr lang="en-US" sz="1800" dirty="0">
              <a:latin typeface="Aptos Narrow" panose="020B0004020202020204" pitchFamily="34" charset="0"/>
            </a:endParaRP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023B8520-1DBC-77AD-3935-7F76B277F239}"/>
              </a:ext>
            </a:extLst>
          </p:cNvPr>
          <p:cNvSpPr txBox="1">
            <a:spLocks/>
          </p:cNvSpPr>
          <p:nvPr/>
        </p:nvSpPr>
        <p:spPr>
          <a:xfrm>
            <a:off x="2217293" y="2969688"/>
            <a:ext cx="174510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0" i="0" u="heavy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2400" b="1" kern="0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ptos Narrow" panose="020B0004020202020204" pitchFamily="34" charset="0"/>
              </a:rPr>
              <a:t>Compliance:</a:t>
            </a:r>
            <a:endParaRPr lang="en-US" sz="2400" b="1" kern="0" dirty="0">
              <a:latin typeface="Aptos Narrow" panose="020B00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2869F7-9265-A137-2E7F-4FA034045BA1}"/>
              </a:ext>
            </a:extLst>
          </p:cNvPr>
          <p:cNvSpPr/>
          <p:nvPr/>
        </p:nvSpPr>
        <p:spPr>
          <a:xfrm>
            <a:off x="109728" y="39371"/>
            <a:ext cx="8924544" cy="570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Dragoni Fashions Ltd at a glance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6" name="breeze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74" y="1572017"/>
            <a:ext cx="8991600" cy="4752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0645">
              <a:lnSpc>
                <a:spcPct val="100000"/>
              </a:lnSpc>
              <a:spcBef>
                <a:spcPts val="100"/>
              </a:spcBef>
            </a:pPr>
            <a:r>
              <a:rPr lang="en-US" spc="-15" dirty="0">
                <a:latin typeface="Aptos Narrow" panose="020B0004020202020204" pitchFamily="34" charset="0"/>
                <a:cs typeface="Calibri"/>
              </a:rPr>
              <a:t>Founded </a:t>
            </a:r>
            <a:r>
              <a:rPr lang="en-US" spc="80" dirty="0">
                <a:latin typeface="Aptos Narrow" panose="020B0004020202020204" pitchFamily="34" charset="0"/>
                <a:cs typeface="Calibri"/>
              </a:rPr>
              <a:t>in </a:t>
            </a:r>
            <a:r>
              <a:rPr lang="en-US" spc="85" dirty="0">
                <a:latin typeface="Aptos Narrow" panose="020B0004020202020204" pitchFamily="34" charset="0"/>
                <a:cs typeface="Calibri"/>
              </a:rPr>
              <a:t>1984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by the </a:t>
            </a:r>
            <a:r>
              <a:rPr lang="en-US" spc="55" dirty="0">
                <a:latin typeface="Aptos Narrow" panose="020B0004020202020204" pitchFamily="34" charset="0"/>
                <a:cs typeface="Calibri"/>
              </a:rPr>
              <a:t>dynamic </a:t>
            </a:r>
            <a:r>
              <a:rPr lang="en-US" spc="-85" dirty="0">
                <a:latin typeface="Aptos Narrow" panose="020B0004020202020204" pitchFamily="34" charset="0"/>
                <a:cs typeface="Calibri"/>
              </a:rPr>
              <a:t>&amp;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visionary 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leader, late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Mr. </a:t>
            </a:r>
            <a:r>
              <a:rPr lang="en-US" spc="20" dirty="0">
                <a:latin typeface="Aptos Narrow" panose="020B0004020202020204" pitchFamily="34" charset="0"/>
                <a:cs typeface="Calibri"/>
              </a:rPr>
              <a:t>Mostafizur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Rahman, </a:t>
            </a:r>
            <a:r>
              <a:rPr lang="en-US" spc="65" dirty="0">
                <a:latin typeface="Aptos Narrow" panose="020B0004020202020204" pitchFamily="34" charset="0"/>
                <a:cs typeface="Calibri"/>
              </a:rPr>
              <a:t>Crown </a:t>
            </a:r>
            <a:r>
              <a:rPr lang="en-US" spc="-39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45" dirty="0">
                <a:latin typeface="Aptos Narrow" panose="020B0004020202020204" pitchFamily="34" charset="0"/>
                <a:cs typeface="Calibri"/>
              </a:rPr>
              <a:t>group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80" dirty="0">
                <a:latin typeface="Aptos Narrow" panose="020B0004020202020204" pitchFamily="34" charset="0"/>
                <a:cs typeface="Calibri"/>
              </a:rPr>
              <a:t>of</a:t>
            </a:r>
            <a:r>
              <a:rPr lang="en-US" spc="18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companies</a:t>
            </a:r>
            <a:r>
              <a:rPr lang="en-US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is</a:t>
            </a:r>
            <a:r>
              <a:rPr lang="en-US" spc="4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a</a:t>
            </a:r>
            <a:r>
              <a:rPr lang="en-US" spc="4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leading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company</a:t>
            </a:r>
            <a:r>
              <a:rPr lang="en-US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65" dirty="0">
                <a:latin typeface="Aptos Narrow" panose="020B0004020202020204" pitchFamily="34" charset="0"/>
                <a:cs typeface="Calibri"/>
              </a:rPr>
              <a:t>in</a:t>
            </a:r>
            <a:r>
              <a:rPr lang="en-US" spc="8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35" dirty="0">
                <a:latin typeface="Aptos Narrow" panose="020B0004020202020204" pitchFamily="34" charset="0"/>
                <a:cs typeface="Calibri"/>
              </a:rPr>
              <a:t>the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25" dirty="0">
                <a:latin typeface="Aptos Narrow" panose="020B0004020202020204" pitchFamily="34" charset="0"/>
                <a:cs typeface="Calibri"/>
              </a:rPr>
              <a:t>readymade 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garment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manufacturing </a:t>
            </a:r>
            <a:r>
              <a:rPr lang="en-US" spc="3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industry </a:t>
            </a:r>
            <a:r>
              <a:rPr lang="en-US" spc="65" dirty="0">
                <a:latin typeface="Aptos Narrow" panose="020B0004020202020204" pitchFamily="34" charset="0"/>
                <a:cs typeface="Calibri"/>
              </a:rPr>
              <a:t>in </a:t>
            </a:r>
            <a:r>
              <a:rPr lang="en-US" spc="-5" dirty="0">
                <a:latin typeface="Aptos Narrow" panose="020B0004020202020204" pitchFamily="34" charset="0"/>
                <a:cs typeface="Calibri"/>
              </a:rPr>
              <a:t>Bangladesh. </a:t>
            </a:r>
            <a:r>
              <a:rPr lang="en-US" spc="55" dirty="0">
                <a:latin typeface="Aptos Narrow" panose="020B0004020202020204" pitchFamily="34" charset="0"/>
                <a:cs typeface="Calibri"/>
              </a:rPr>
              <a:t>With 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a </a:t>
            </a:r>
            <a:r>
              <a:rPr lang="en-US" spc="65" dirty="0">
                <a:latin typeface="Aptos Narrow" panose="020B0004020202020204" pitchFamily="34" charset="0"/>
                <a:cs typeface="Calibri"/>
              </a:rPr>
              <a:t>rich 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legacy 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of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innovation </a:t>
            </a:r>
            <a:r>
              <a:rPr lang="en-US" spc="35" dirty="0">
                <a:latin typeface="Aptos Narrow" panose="020B0004020202020204" pitchFamily="34" charset="0"/>
                <a:cs typeface="Calibri"/>
              </a:rPr>
              <a:t>and 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excellence,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the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company 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has 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made a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significant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impact </a:t>
            </a:r>
            <a:r>
              <a:rPr lang="en-US" spc="65" dirty="0">
                <a:latin typeface="Aptos Narrow" panose="020B0004020202020204" pitchFamily="34" charset="0"/>
                <a:cs typeface="Calibri"/>
              </a:rPr>
              <a:t>in </a:t>
            </a:r>
            <a:r>
              <a:rPr lang="en-US" spc="-35" dirty="0">
                <a:latin typeface="Aptos Narrow" panose="020B0004020202020204" pitchFamily="34" charset="0"/>
                <a:cs typeface="Calibri"/>
              </a:rPr>
              <a:t>the 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market </a:t>
            </a:r>
            <a:r>
              <a:rPr lang="en-US" spc="35" dirty="0">
                <a:latin typeface="Aptos Narrow" panose="020B0004020202020204" pitchFamily="34" charset="0"/>
                <a:cs typeface="Calibri"/>
              </a:rPr>
              <a:t>and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continues </a:t>
            </a:r>
            <a:r>
              <a:rPr lang="en-US" spc="-65" dirty="0">
                <a:latin typeface="Aptos Narrow" panose="020B0004020202020204" pitchFamily="34" charset="0"/>
                <a:cs typeface="Calibri"/>
              </a:rPr>
              <a:t>to</a:t>
            </a:r>
            <a:r>
              <a:rPr lang="en-US" spc="-6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thrive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under </a:t>
            </a:r>
            <a:r>
              <a:rPr lang="en-US" spc="-35" dirty="0">
                <a:latin typeface="Aptos Narrow" panose="020B0004020202020204" pitchFamily="34" charset="0"/>
                <a:cs typeface="Calibri"/>
              </a:rPr>
              <a:t>the </a:t>
            </a:r>
            <a:r>
              <a:rPr lang="en-US" spc="55" dirty="0">
                <a:latin typeface="Aptos Narrow" panose="020B0004020202020204" pitchFamily="34" charset="0"/>
                <a:cs typeface="Calibri"/>
              </a:rPr>
              <a:t>dynamic </a:t>
            </a:r>
            <a:r>
              <a:rPr lang="en-US" spc="6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leadership</a:t>
            </a:r>
            <a:r>
              <a:rPr lang="en-US" spc="-2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80" dirty="0">
                <a:latin typeface="Aptos Narrow" panose="020B0004020202020204" pitchFamily="34" charset="0"/>
                <a:cs typeface="Calibri"/>
              </a:rPr>
              <a:t>of</a:t>
            </a:r>
            <a:r>
              <a:rPr lang="en-US" spc="16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Mr.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5" dirty="0">
                <a:latin typeface="Aptos Narrow" panose="020B0004020202020204" pitchFamily="34" charset="0"/>
                <a:cs typeface="Calibri"/>
              </a:rPr>
              <a:t>Pervez</a:t>
            </a:r>
            <a:r>
              <a:rPr lang="en-US" spc="-4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Hossain,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60" dirty="0">
                <a:latin typeface="Aptos Narrow" panose="020B0004020202020204" pitchFamily="34" charset="0"/>
                <a:cs typeface="Calibri"/>
              </a:rPr>
              <a:t>who</a:t>
            </a:r>
            <a:r>
              <a:rPr lang="en-US" spc="8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took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 over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35" dirty="0">
                <a:latin typeface="Aptos Narrow" panose="020B0004020202020204" pitchFamily="34" charset="0"/>
                <a:cs typeface="Calibri"/>
              </a:rPr>
              <a:t>the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role</a:t>
            </a:r>
            <a:r>
              <a:rPr lang="en-US" spc="-4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of</a:t>
            </a:r>
            <a:r>
              <a:rPr lang="en-US" spc="18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Managing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35" dirty="0">
                <a:latin typeface="Aptos Narrow" panose="020B0004020202020204" pitchFamily="34" charset="0"/>
                <a:cs typeface="Calibri"/>
              </a:rPr>
              <a:t>Director</a:t>
            </a:r>
            <a:r>
              <a:rPr lang="en-US" spc="-4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65" dirty="0">
                <a:latin typeface="Aptos Narrow" panose="020B0004020202020204" pitchFamily="34" charset="0"/>
                <a:cs typeface="Calibri"/>
              </a:rPr>
              <a:t>in</a:t>
            </a:r>
            <a:r>
              <a:rPr lang="en-US" spc="4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70" dirty="0">
                <a:latin typeface="Aptos Narrow" panose="020B0004020202020204" pitchFamily="34" charset="0"/>
                <a:cs typeface="Calibri"/>
              </a:rPr>
              <a:t>2007.</a:t>
            </a:r>
            <a:endParaRPr lang="en-US" dirty="0">
              <a:latin typeface="Aptos Narrow" panose="020B0004020202020204" pitchFamily="34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lang="en-US" dirty="0">
              <a:latin typeface="Aptos Narrow" panose="020B0004020202020204" pitchFamily="34" charset="0"/>
              <a:cs typeface="Calibri"/>
            </a:endParaRPr>
          </a:p>
          <a:p>
            <a:pPr marL="12700" marR="153670">
              <a:lnSpc>
                <a:spcPct val="100000"/>
              </a:lnSpc>
            </a:pPr>
            <a:r>
              <a:rPr lang="en-US" spc="-20" dirty="0">
                <a:latin typeface="Aptos Narrow" panose="020B0004020202020204" pitchFamily="34" charset="0"/>
                <a:cs typeface="Calibri"/>
              </a:rPr>
              <a:t>Late</a:t>
            </a:r>
            <a:r>
              <a:rPr lang="en-US" spc="-2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Mr.</a:t>
            </a:r>
            <a:r>
              <a:rPr lang="en-US" spc="20" dirty="0">
                <a:latin typeface="Aptos Narrow" panose="020B0004020202020204" pitchFamily="34" charset="0"/>
                <a:cs typeface="Calibri"/>
              </a:rPr>
              <a:t> Mostafizur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Rahman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was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25" dirty="0">
                <a:latin typeface="Aptos Narrow" panose="020B0004020202020204" pitchFamily="34" charset="0"/>
                <a:cs typeface="Calibri"/>
              </a:rPr>
              <a:t>not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20" dirty="0">
                <a:latin typeface="Aptos Narrow" panose="020B0004020202020204" pitchFamily="34" charset="0"/>
                <a:cs typeface="Calibri"/>
              </a:rPr>
              <a:t>only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a</a:t>
            </a:r>
            <a:r>
              <a:rPr lang="en-US" spc="7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successful</a:t>
            </a:r>
            <a:r>
              <a:rPr lang="en-US" spc="-3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5" dirty="0">
                <a:latin typeface="Aptos Narrow" panose="020B0004020202020204" pitchFamily="34" charset="0"/>
                <a:cs typeface="Calibri"/>
              </a:rPr>
              <a:t>entrepreneur, 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but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also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a 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philanthropist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and</a:t>
            </a:r>
            <a:r>
              <a:rPr lang="en-US" spc="3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social</a:t>
            </a:r>
            <a:r>
              <a:rPr lang="en-US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activist,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 greatly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30" dirty="0">
                <a:latin typeface="Aptos Narrow" panose="020B0004020202020204" pitchFamily="34" charset="0"/>
                <a:cs typeface="Calibri"/>
              </a:rPr>
              <a:t>respected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z="2000" spc="35" dirty="0">
                <a:latin typeface="Aptos Narrow" panose="020B0004020202020204" pitchFamily="34" charset="0"/>
                <a:cs typeface="Calibri"/>
              </a:rPr>
              <a:t>and</a:t>
            </a:r>
            <a:r>
              <a:rPr lang="en-US" spc="8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loved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5" dirty="0">
                <a:latin typeface="Aptos Narrow" panose="020B0004020202020204" pitchFamily="34" charset="0"/>
                <a:cs typeface="Calibri"/>
              </a:rPr>
              <a:t>by</a:t>
            </a:r>
            <a:r>
              <a:rPr lang="en-US" spc="5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35" dirty="0">
                <a:latin typeface="Aptos Narrow" panose="020B0004020202020204" pitchFamily="34" charset="0"/>
                <a:cs typeface="Calibri"/>
              </a:rPr>
              <a:t>the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BGMEA,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35" dirty="0">
                <a:latin typeface="Aptos Narrow" panose="020B0004020202020204" pitchFamily="34" charset="0"/>
                <a:cs typeface="Calibri"/>
              </a:rPr>
              <a:t>BKMEA,</a:t>
            </a:r>
            <a:r>
              <a:rPr lang="en-US" spc="40" dirty="0">
                <a:latin typeface="Aptos Narrow" panose="020B0004020202020204" pitchFamily="34" charset="0"/>
                <a:cs typeface="Calibri"/>
              </a:rPr>
              <a:t> F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eni </a:t>
            </a:r>
            <a:r>
              <a:rPr lang="en-US" spc="-39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Jila 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shamity </a:t>
            </a:r>
            <a:r>
              <a:rPr lang="en-US" spc="35" dirty="0">
                <a:latin typeface="Aptos Narrow" panose="020B0004020202020204" pitchFamily="34" charset="0"/>
                <a:cs typeface="Calibri"/>
              </a:rPr>
              <a:t>and </a:t>
            </a:r>
            <a:r>
              <a:rPr lang="en-US" spc="20" dirty="0">
                <a:latin typeface="Aptos Narrow" panose="020B0004020202020204" pitchFamily="34" charset="0"/>
                <a:cs typeface="Calibri"/>
              </a:rPr>
              <a:t>many 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other </a:t>
            </a:r>
            <a:r>
              <a:rPr lang="en-US" spc="20" dirty="0">
                <a:latin typeface="Aptos Narrow" panose="020B0004020202020204" pitchFamily="34" charset="0"/>
                <a:cs typeface="Calibri"/>
              </a:rPr>
              <a:t>organizations.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Throughout </a:t>
            </a:r>
            <a:r>
              <a:rPr lang="en-US" spc="60" dirty="0">
                <a:latin typeface="Aptos Narrow" panose="020B0004020202020204" pitchFamily="34" charset="0"/>
                <a:cs typeface="Calibri"/>
              </a:rPr>
              <a:t>his 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lifetime,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He </a:t>
            </a:r>
            <a:r>
              <a:rPr lang="en-US" spc="-25" dirty="0">
                <a:latin typeface="Aptos Narrow" panose="020B0004020202020204" pitchFamily="34" charset="0"/>
                <a:cs typeface="Calibri"/>
              </a:rPr>
              <a:t>made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significant </a:t>
            </a:r>
            <a:r>
              <a:rPr lang="en-US" spc="-39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contributions </a:t>
            </a:r>
            <a:r>
              <a:rPr lang="en-US" spc="-60" dirty="0">
                <a:latin typeface="Aptos Narrow" panose="020B0004020202020204" pitchFamily="34" charset="0"/>
                <a:cs typeface="Calibri"/>
              </a:rPr>
              <a:t>to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various 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industries, </a:t>
            </a:r>
            <a:r>
              <a:rPr lang="en-US" spc="45" dirty="0">
                <a:latin typeface="Aptos Narrow" panose="020B0004020202020204" pitchFamily="34" charset="0"/>
                <a:cs typeface="Calibri"/>
              </a:rPr>
              <a:t>including </a:t>
            </a:r>
            <a:r>
              <a:rPr lang="en-US" spc="60" dirty="0">
                <a:latin typeface="Aptos Narrow" panose="020B0004020202020204" pitchFamily="34" charset="0"/>
                <a:cs typeface="Calibri"/>
              </a:rPr>
              <a:t>his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role </a:t>
            </a:r>
            <a:r>
              <a:rPr lang="en-US" spc="-25" dirty="0">
                <a:latin typeface="Aptos Narrow" panose="020B0004020202020204" pitchFamily="34" charset="0"/>
                <a:cs typeface="Calibri"/>
              </a:rPr>
              <a:t>as </a:t>
            </a:r>
            <a:r>
              <a:rPr lang="en-US" spc="-30" dirty="0">
                <a:latin typeface="Aptos Narrow" panose="020B0004020202020204" pitchFamily="34" charset="0"/>
                <a:cs typeface="Calibri"/>
              </a:rPr>
              <a:t>one 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of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the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founding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Directors 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of 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National</a:t>
            </a:r>
            <a:r>
              <a:rPr lang="en-US" spc="-3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Credit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85" dirty="0">
                <a:latin typeface="Aptos Narrow" panose="020B0004020202020204" pitchFamily="34" charset="0"/>
                <a:cs typeface="Calibri"/>
              </a:rPr>
              <a:t>&amp;</a:t>
            </a:r>
            <a:r>
              <a:rPr lang="en-US" spc="3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Commerce</a:t>
            </a:r>
            <a:r>
              <a:rPr lang="en-US" spc="-45" dirty="0">
                <a:latin typeface="Aptos Narrow" panose="020B0004020202020204" pitchFamily="34" charset="0"/>
                <a:cs typeface="Calibri"/>
              </a:rPr>
              <a:t> B</a:t>
            </a:r>
            <a:r>
              <a:rPr lang="en-US" spc="40" dirty="0">
                <a:latin typeface="Aptos Narrow" panose="020B0004020202020204" pitchFamily="34" charset="0"/>
                <a:cs typeface="Calibri"/>
              </a:rPr>
              <a:t>ank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35" dirty="0">
                <a:latin typeface="Aptos Narrow" panose="020B0004020202020204" pitchFamily="34" charset="0"/>
                <a:cs typeface="Calibri"/>
              </a:rPr>
              <a:t>and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National</a:t>
            </a:r>
            <a:r>
              <a:rPr lang="en-US" spc="-3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20" dirty="0">
                <a:latin typeface="Aptos Narrow" panose="020B0004020202020204" pitchFamily="34" charset="0"/>
                <a:cs typeface="Calibri"/>
              </a:rPr>
              <a:t>life</a:t>
            </a:r>
            <a:r>
              <a:rPr lang="en-US" spc="-2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insurance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limited.</a:t>
            </a:r>
            <a:endParaRPr lang="en-US" dirty="0">
              <a:latin typeface="Aptos Narrow" panose="020B0004020202020204" pitchFamily="34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en-US" dirty="0">
              <a:latin typeface="Aptos Narrow" panose="020B0004020202020204" pitchFamily="34" charset="0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lang="en-US" spc="55" dirty="0">
                <a:latin typeface="Aptos Narrow" panose="020B0004020202020204" pitchFamily="34" charset="0"/>
                <a:cs typeface="Calibri"/>
              </a:rPr>
              <a:t>With </a:t>
            </a:r>
            <a:r>
              <a:rPr lang="en-US" spc="85" dirty="0">
                <a:latin typeface="Aptos Narrow" panose="020B0004020202020204" pitchFamily="34" charset="0"/>
                <a:cs typeface="Calibri"/>
              </a:rPr>
              <a:t>40 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years 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of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experience, </a:t>
            </a:r>
            <a:r>
              <a:rPr lang="en-US" spc="65" dirty="0">
                <a:latin typeface="Aptos Narrow" panose="020B0004020202020204" pitchFamily="34" charset="0"/>
                <a:cs typeface="Calibri"/>
              </a:rPr>
              <a:t>Crown </a:t>
            </a:r>
            <a:r>
              <a:rPr lang="en-US" spc="45" dirty="0">
                <a:latin typeface="Aptos Narrow" panose="020B0004020202020204" pitchFamily="34" charset="0"/>
                <a:cs typeface="Calibri"/>
              </a:rPr>
              <a:t>group </a:t>
            </a:r>
            <a:r>
              <a:rPr lang="en-US" spc="80" dirty="0">
                <a:latin typeface="Aptos Narrow" panose="020B0004020202020204" pitchFamily="34" charset="0"/>
                <a:cs typeface="Calibri"/>
              </a:rPr>
              <a:t>of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companies 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has 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a 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proven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track </a:t>
            </a:r>
            <a:r>
              <a:rPr lang="en-US" spc="20" dirty="0">
                <a:latin typeface="Aptos Narrow" panose="020B0004020202020204" pitchFamily="34" charset="0"/>
                <a:cs typeface="Calibri"/>
              </a:rPr>
              <a:t>record 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of 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success,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achieved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through</a:t>
            </a:r>
            <a:r>
              <a:rPr lang="en-US" spc="2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a</a:t>
            </a:r>
            <a:r>
              <a:rPr lang="en-US" spc="5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combination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of</a:t>
            </a:r>
            <a:r>
              <a:rPr lang="en-US" spc="16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65" dirty="0">
                <a:latin typeface="Aptos Narrow" panose="020B0004020202020204" pitchFamily="34" charset="0"/>
                <a:cs typeface="Calibri"/>
              </a:rPr>
              <a:t>hard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work,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dedication</a:t>
            </a:r>
            <a:r>
              <a:rPr lang="en-US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and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innovative</a:t>
            </a:r>
            <a:r>
              <a:rPr lang="en-US" spc="-4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business </a:t>
            </a:r>
            <a:r>
              <a:rPr lang="en-US" spc="-39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practices.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Under </a:t>
            </a:r>
            <a:r>
              <a:rPr lang="en-US" spc="-35" dirty="0">
                <a:latin typeface="Aptos Narrow" panose="020B0004020202020204" pitchFamily="34" charset="0"/>
                <a:cs typeface="Calibri"/>
              </a:rPr>
              <a:t>the </a:t>
            </a:r>
            <a:r>
              <a:rPr lang="en-US" spc="20" dirty="0">
                <a:latin typeface="Aptos Narrow" panose="020B0004020202020204" pitchFamily="34" charset="0"/>
                <a:cs typeface="Calibri"/>
              </a:rPr>
              <a:t>supervision </a:t>
            </a:r>
            <a:r>
              <a:rPr lang="en-US" spc="-15" dirty="0">
                <a:latin typeface="Aptos Narrow" panose="020B0004020202020204" pitchFamily="34" charset="0"/>
                <a:cs typeface="Calibri"/>
              </a:rPr>
              <a:t>of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Mr. </a:t>
            </a:r>
            <a:r>
              <a:rPr lang="en-US" dirty="0">
                <a:latin typeface="Aptos Narrow" panose="020B0004020202020204" pitchFamily="34" charset="0"/>
                <a:cs typeface="Calibri"/>
              </a:rPr>
              <a:t>Pervez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Hossain, </a:t>
            </a:r>
            <a:r>
              <a:rPr lang="en-US" spc="25" dirty="0">
                <a:latin typeface="Aptos Narrow" panose="020B0004020202020204" pitchFamily="34" charset="0"/>
                <a:cs typeface="Calibri"/>
              </a:rPr>
              <a:t>the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company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is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well-positioned for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continued 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growth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and </a:t>
            </a:r>
            <a:r>
              <a:rPr lang="en-US" spc="-5" dirty="0">
                <a:latin typeface="Aptos Narrow" panose="020B0004020202020204" pitchFamily="34" charset="0"/>
                <a:cs typeface="Calibri"/>
              </a:rPr>
              <a:t>success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and is 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dedicated </a:t>
            </a:r>
            <a:r>
              <a:rPr lang="en-US" spc="-65" dirty="0">
                <a:latin typeface="Aptos Narrow" panose="020B0004020202020204" pitchFamily="34" charset="0"/>
                <a:cs typeface="Calibri"/>
              </a:rPr>
              <a:t>to </a:t>
            </a:r>
            <a:r>
              <a:rPr lang="en-US" spc="10" dirty="0">
                <a:latin typeface="Aptos Narrow" panose="020B0004020202020204" pitchFamily="34" charset="0"/>
                <a:cs typeface="Calibri"/>
              </a:rPr>
              <a:t>deliver </a:t>
            </a:r>
            <a:r>
              <a:rPr lang="en-US" spc="50" dirty="0">
                <a:latin typeface="Aptos Narrow" panose="020B0004020202020204" pitchFamily="34" charset="0"/>
                <a:cs typeface="Calibri"/>
              </a:rPr>
              <a:t>high-quality 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products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and </a:t>
            </a:r>
            <a:r>
              <a:rPr lang="en-US" spc="2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5" dirty="0">
                <a:latin typeface="Aptos Narrow" panose="020B0004020202020204" pitchFamily="34" charset="0"/>
                <a:cs typeface="Calibri"/>
              </a:rPr>
              <a:t>services</a:t>
            </a:r>
            <a:r>
              <a:rPr lang="en-US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65" dirty="0">
                <a:latin typeface="Aptos Narrow" panose="020B0004020202020204" pitchFamily="34" charset="0"/>
                <a:cs typeface="Calibri"/>
              </a:rPr>
              <a:t>to</a:t>
            </a:r>
            <a:r>
              <a:rPr lang="en-US" spc="3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5" dirty="0">
                <a:latin typeface="Aptos Narrow" panose="020B0004020202020204" pitchFamily="34" charset="0"/>
                <a:cs typeface="Calibri"/>
              </a:rPr>
              <a:t>its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15" dirty="0">
                <a:latin typeface="Aptos Narrow" panose="020B0004020202020204" pitchFamily="34" charset="0"/>
                <a:cs typeface="Calibri"/>
              </a:rPr>
              <a:t>valuable</a:t>
            </a:r>
            <a:r>
              <a:rPr lang="en-US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pc="-10" dirty="0">
                <a:latin typeface="Aptos Narrow" panose="020B0004020202020204" pitchFamily="34" charset="0"/>
                <a:cs typeface="Calibri"/>
              </a:rPr>
              <a:t>customers.</a:t>
            </a:r>
            <a:endParaRPr lang="en-US" dirty="0">
              <a:latin typeface="Aptos Narrow" panose="020B0004020202020204" pitchFamily="34" charset="0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85801"/>
            <a:ext cx="9144000" cy="38074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" y="673480"/>
            <a:ext cx="8991600" cy="3743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Tm="1000">
        <p159:morph option="byObject"/>
        <p:sndAc>
          <p:stSnd>
            <p:snd r:embed="rId2" name="breeze.wav"/>
          </p:stSnd>
        </p:sndAc>
      </p:transition>
    </mc:Choice>
    <mc:Fallback xmlns="">
      <p:transition spd="slow" advTm="1000">
        <p:fade/>
        <p:sndAc>
          <p:stSnd>
            <p:snd r:embed="rId5" name="breeze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08701" y="3157721"/>
            <a:ext cx="6619747" cy="1064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Lead</a:t>
            </a:r>
            <a:r>
              <a:rPr sz="2400" b="1" spc="-100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Time:</a:t>
            </a:r>
            <a:endParaRPr sz="2400" b="1" dirty="0">
              <a:latin typeface="Aptos Narrow" panose="020B0004020202020204" pitchFamily="34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50" dirty="0">
              <a:latin typeface="Aptos Narrow" panose="020B0004020202020204" pitchFamily="34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195" dirty="0">
                <a:latin typeface="Aptos Narrow" panose="020B0004020202020204" pitchFamily="34" charset="0"/>
                <a:cs typeface="Calibri"/>
              </a:rPr>
              <a:t>-</a:t>
            </a:r>
            <a:r>
              <a:rPr sz="2000" spc="4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95" dirty="0">
                <a:latin typeface="Aptos Narrow" panose="020B0004020202020204" pitchFamily="34" charset="0"/>
                <a:cs typeface="Calibri"/>
              </a:rPr>
              <a:t>90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15" dirty="0">
                <a:latin typeface="Aptos Narrow" panose="020B0004020202020204" pitchFamily="34" charset="0"/>
                <a:cs typeface="Calibri"/>
              </a:rPr>
              <a:t>days</a:t>
            </a:r>
            <a:r>
              <a:rPr sz="2000" spc="-2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80" dirty="0">
                <a:latin typeface="Aptos Narrow" panose="020B0004020202020204" pitchFamily="34" charset="0"/>
                <a:cs typeface="Calibri"/>
              </a:rPr>
              <a:t>to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00" dirty="0">
                <a:latin typeface="Aptos Narrow" panose="020B0004020202020204" pitchFamily="34" charset="0"/>
                <a:cs typeface="Calibri"/>
              </a:rPr>
              <a:t>120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15" dirty="0">
                <a:latin typeface="Aptos Narrow" panose="020B0004020202020204" pitchFamily="34" charset="0"/>
                <a:cs typeface="Calibri"/>
              </a:rPr>
              <a:t>days</a:t>
            </a:r>
            <a:endParaRPr sz="2000" dirty="0">
              <a:latin typeface="Aptos Narrow" panose="020B0004020202020204" pitchFamily="34" charset="0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3098497"/>
            <a:ext cx="2107565" cy="1728470"/>
            <a:chOff x="14731" y="2590800"/>
            <a:chExt cx="2107565" cy="172847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84" y="2676143"/>
              <a:ext cx="1933194" cy="155524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732" y="2590799"/>
              <a:ext cx="2107565" cy="1728470"/>
            </a:xfrm>
            <a:custGeom>
              <a:avLst/>
              <a:gdLst/>
              <a:ahLst/>
              <a:cxnLst/>
              <a:rect l="l" t="t" r="r" b="b"/>
              <a:pathLst>
                <a:path w="2107565" h="1728470">
                  <a:moveTo>
                    <a:pt x="2036064" y="71120"/>
                  </a:moveTo>
                  <a:lnTo>
                    <a:pt x="2018284" y="71120"/>
                  </a:lnTo>
                  <a:lnTo>
                    <a:pt x="2018284" y="88900"/>
                  </a:lnTo>
                  <a:lnTo>
                    <a:pt x="2018284" y="1639570"/>
                  </a:lnTo>
                  <a:lnTo>
                    <a:pt x="88900" y="1639570"/>
                  </a:lnTo>
                  <a:lnTo>
                    <a:pt x="88900" y="88900"/>
                  </a:lnTo>
                  <a:lnTo>
                    <a:pt x="2018284" y="88900"/>
                  </a:lnTo>
                  <a:lnTo>
                    <a:pt x="2018284" y="71120"/>
                  </a:lnTo>
                  <a:lnTo>
                    <a:pt x="71120" y="71120"/>
                  </a:lnTo>
                  <a:lnTo>
                    <a:pt x="71120" y="88900"/>
                  </a:lnTo>
                  <a:lnTo>
                    <a:pt x="71120" y="1639570"/>
                  </a:lnTo>
                  <a:lnTo>
                    <a:pt x="71120" y="1657350"/>
                  </a:lnTo>
                  <a:lnTo>
                    <a:pt x="2036064" y="1657350"/>
                  </a:lnTo>
                  <a:lnTo>
                    <a:pt x="2036064" y="1639824"/>
                  </a:lnTo>
                  <a:lnTo>
                    <a:pt x="2036064" y="1639570"/>
                  </a:lnTo>
                  <a:lnTo>
                    <a:pt x="2036064" y="88900"/>
                  </a:lnTo>
                  <a:lnTo>
                    <a:pt x="2036064" y="88392"/>
                  </a:lnTo>
                  <a:lnTo>
                    <a:pt x="2036064" y="71120"/>
                  </a:lnTo>
                  <a:close/>
                </a:path>
                <a:path w="2107565" h="1728470">
                  <a:moveTo>
                    <a:pt x="2107184" y="0"/>
                  </a:moveTo>
                  <a:lnTo>
                    <a:pt x="2053844" y="0"/>
                  </a:lnTo>
                  <a:lnTo>
                    <a:pt x="2053844" y="53340"/>
                  </a:lnTo>
                  <a:lnTo>
                    <a:pt x="2053844" y="1675130"/>
                  </a:lnTo>
                  <a:lnTo>
                    <a:pt x="53340" y="1675130"/>
                  </a:lnTo>
                  <a:lnTo>
                    <a:pt x="53340" y="53340"/>
                  </a:lnTo>
                  <a:lnTo>
                    <a:pt x="2053844" y="53340"/>
                  </a:lnTo>
                  <a:lnTo>
                    <a:pt x="2053844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1675130"/>
                  </a:lnTo>
                  <a:lnTo>
                    <a:pt x="0" y="1728470"/>
                  </a:lnTo>
                  <a:lnTo>
                    <a:pt x="2107184" y="1728470"/>
                  </a:lnTo>
                  <a:lnTo>
                    <a:pt x="2107184" y="1675384"/>
                  </a:lnTo>
                  <a:lnTo>
                    <a:pt x="2107184" y="1675130"/>
                  </a:lnTo>
                  <a:lnTo>
                    <a:pt x="2107184" y="53340"/>
                  </a:lnTo>
                  <a:lnTo>
                    <a:pt x="2107184" y="52832"/>
                  </a:lnTo>
                  <a:lnTo>
                    <a:pt x="21071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1684" y="5086350"/>
            <a:ext cx="2107565" cy="1725930"/>
            <a:chOff x="11684" y="5086350"/>
            <a:chExt cx="2107565" cy="172593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536" y="5172456"/>
              <a:ext cx="1933194" cy="155219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684" y="5086349"/>
              <a:ext cx="2107565" cy="1725930"/>
            </a:xfrm>
            <a:custGeom>
              <a:avLst/>
              <a:gdLst/>
              <a:ahLst/>
              <a:cxnLst/>
              <a:rect l="l" t="t" r="r" b="b"/>
              <a:pathLst>
                <a:path w="2107565" h="1725929">
                  <a:moveTo>
                    <a:pt x="2036064" y="71120"/>
                  </a:moveTo>
                  <a:lnTo>
                    <a:pt x="71120" y="71120"/>
                  </a:lnTo>
                  <a:lnTo>
                    <a:pt x="71120" y="88900"/>
                  </a:lnTo>
                  <a:lnTo>
                    <a:pt x="71120" y="1637030"/>
                  </a:lnTo>
                  <a:lnTo>
                    <a:pt x="71120" y="1654810"/>
                  </a:lnTo>
                  <a:lnTo>
                    <a:pt x="2036064" y="1654810"/>
                  </a:lnTo>
                  <a:lnTo>
                    <a:pt x="2036064" y="1637538"/>
                  </a:lnTo>
                  <a:lnTo>
                    <a:pt x="2036064" y="1637030"/>
                  </a:lnTo>
                  <a:lnTo>
                    <a:pt x="2036064" y="89154"/>
                  </a:lnTo>
                  <a:lnTo>
                    <a:pt x="2018284" y="89154"/>
                  </a:lnTo>
                  <a:lnTo>
                    <a:pt x="2018284" y="1637030"/>
                  </a:lnTo>
                  <a:lnTo>
                    <a:pt x="88900" y="1637030"/>
                  </a:lnTo>
                  <a:lnTo>
                    <a:pt x="88900" y="88900"/>
                  </a:lnTo>
                  <a:lnTo>
                    <a:pt x="2036064" y="88900"/>
                  </a:lnTo>
                  <a:lnTo>
                    <a:pt x="2036064" y="71120"/>
                  </a:lnTo>
                  <a:close/>
                </a:path>
                <a:path w="2107565" h="1725929">
                  <a:moveTo>
                    <a:pt x="2107184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0" y="1672590"/>
                  </a:lnTo>
                  <a:lnTo>
                    <a:pt x="0" y="1725930"/>
                  </a:lnTo>
                  <a:lnTo>
                    <a:pt x="2107184" y="1725930"/>
                  </a:lnTo>
                  <a:lnTo>
                    <a:pt x="2107184" y="1673098"/>
                  </a:lnTo>
                  <a:lnTo>
                    <a:pt x="2107184" y="1672590"/>
                  </a:lnTo>
                  <a:lnTo>
                    <a:pt x="2107184" y="53594"/>
                  </a:lnTo>
                  <a:lnTo>
                    <a:pt x="2053844" y="53594"/>
                  </a:lnTo>
                  <a:lnTo>
                    <a:pt x="2053844" y="1672590"/>
                  </a:lnTo>
                  <a:lnTo>
                    <a:pt x="53340" y="1672590"/>
                  </a:lnTo>
                  <a:lnTo>
                    <a:pt x="53340" y="53340"/>
                  </a:lnTo>
                  <a:lnTo>
                    <a:pt x="2107184" y="53340"/>
                  </a:lnTo>
                  <a:lnTo>
                    <a:pt x="21071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205101" y="5224074"/>
            <a:ext cx="6893307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20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On</a:t>
            </a:r>
            <a:r>
              <a:rPr sz="2400" b="1" spc="5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 </a:t>
            </a:r>
            <a:r>
              <a:rPr sz="2400" b="1" spc="20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Time</a:t>
            </a:r>
            <a:r>
              <a:rPr sz="2400" b="1" spc="-20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 </a:t>
            </a:r>
            <a:r>
              <a:rPr sz="2400" b="1" spc="10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delivery</a:t>
            </a:r>
            <a:r>
              <a:rPr sz="2400" b="1" spc="-70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:</a:t>
            </a:r>
            <a:endParaRPr sz="2400" b="1" dirty="0">
              <a:latin typeface="Aptos Narrow" panose="020B0004020202020204" pitchFamily="34" charset="0"/>
              <a:cs typeface="Calibri"/>
            </a:endParaRPr>
          </a:p>
          <a:p>
            <a:pPr>
              <a:lnSpc>
                <a:spcPct val="100000"/>
              </a:lnSpc>
            </a:pPr>
            <a:endParaRPr sz="2000" dirty="0">
              <a:latin typeface="Aptos Narrow" panose="020B0004020202020204" pitchFamily="34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40" dirty="0">
                <a:latin typeface="Aptos Narrow" panose="020B0004020202020204" pitchFamily="34" charset="0"/>
                <a:cs typeface="Calibri"/>
              </a:rPr>
              <a:t>We</a:t>
            </a:r>
            <a:r>
              <a:rPr sz="2000" spc="4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15" dirty="0">
                <a:latin typeface="Aptos Narrow" panose="020B0004020202020204" pitchFamily="34" charset="0"/>
                <a:cs typeface="Calibri"/>
              </a:rPr>
              <a:t>have</a:t>
            </a:r>
            <a:r>
              <a:rPr sz="2000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25" dirty="0">
                <a:latin typeface="Aptos Narrow" panose="020B0004020202020204" pitchFamily="34" charset="0"/>
                <a:cs typeface="Calibri"/>
              </a:rPr>
              <a:t>a</a:t>
            </a:r>
            <a:r>
              <a:rPr sz="2000" spc="5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20" dirty="0">
                <a:latin typeface="Aptos Narrow" panose="020B0004020202020204" pitchFamily="34" charset="0"/>
                <a:cs typeface="Calibri"/>
              </a:rPr>
              <a:t>track</a:t>
            </a:r>
            <a:r>
              <a:rPr sz="2000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record</a:t>
            </a:r>
            <a:r>
              <a:rPr sz="2000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of</a:t>
            </a:r>
            <a:r>
              <a:rPr sz="2000" spc="20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30" dirty="0">
                <a:latin typeface="Aptos Narrow" panose="020B0004020202020204" pitchFamily="34" charset="0"/>
                <a:cs typeface="Calibri"/>
              </a:rPr>
              <a:t>having</a:t>
            </a:r>
            <a:r>
              <a:rPr sz="2000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75" dirty="0">
                <a:latin typeface="Aptos Narrow" panose="020B0004020202020204" pitchFamily="34" charset="0"/>
                <a:cs typeface="Calibri"/>
              </a:rPr>
              <a:t>100%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of</a:t>
            </a:r>
            <a:r>
              <a:rPr sz="2000" spc="17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20" dirty="0">
                <a:latin typeface="Aptos Narrow" panose="020B0004020202020204" pitchFamily="34" charset="0"/>
                <a:cs typeface="Calibri"/>
              </a:rPr>
              <a:t>on-time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5" dirty="0">
                <a:latin typeface="Aptos Narrow" panose="020B0004020202020204" pitchFamily="34" charset="0"/>
                <a:cs typeface="Calibri"/>
              </a:rPr>
              <a:t>delivery</a:t>
            </a:r>
            <a:r>
              <a:rPr sz="1800" spc="5" dirty="0">
                <a:latin typeface="Aptos Narrow" panose="020B0004020202020204" pitchFamily="34" charset="0"/>
                <a:cs typeface="Calibri"/>
              </a:rPr>
              <a:t>.</a:t>
            </a:r>
            <a:endParaRPr sz="1800" dirty="0">
              <a:latin typeface="Aptos Narrow" panose="020B0004020202020204" pitchFamily="34" charset="0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7970" y="1014730"/>
            <a:ext cx="2092325" cy="1728470"/>
            <a:chOff x="8636" y="167639"/>
            <a:chExt cx="2092325" cy="172847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488" y="252983"/>
              <a:ext cx="1917954" cy="155524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636" y="167639"/>
              <a:ext cx="2092325" cy="1728470"/>
            </a:xfrm>
            <a:custGeom>
              <a:avLst/>
              <a:gdLst/>
              <a:ahLst/>
              <a:cxnLst/>
              <a:rect l="l" t="t" r="r" b="b"/>
              <a:pathLst>
                <a:path w="2092325" h="1728470">
                  <a:moveTo>
                    <a:pt x="2020824" y="71120"/>
                  </a:moveTo>
                  <a:lnTo>
                    <a:pt x="2003044" y="71120"/>
                  </a:lnTo>
                  <a:lnTo>
                    <a:pt x="2003044" y="88900"/>
                  </a:lnTo>
                  <a:lnTo>
                    <a:pt x="2003044" y="1639570"/>
                  </a:lnTo>
                  <a:lnTo>
                    <a:pt x="88900" y="1639570"/>
                  </a:lnTo>
                  <a:lnTo>
                    <a:pt x="88900" y="88900"/>
                  </a:lnTo>
                  <a:lnTo>
                    <a:pt x="2003044" y="88900"/>
                  </a:lnTo>
                  <a:lnTo>
                    <a:pt x="2003044" y="71120"/>
                  </a:lnTo>
                  <a:lnTo>
                    <a:pt x="71120" y="71120"/>
                  </a:lnTo>
                  <a:lnTo>
                    <a:pt x="71120" y="88900"/>
                  </a:lnTo>
                  <a:lnTo>
                    <a:pt x="71120" y="1639570"/>
                  </a:lnTo>
                  <a:lnTo>
                    <a:pt x="71120" y="1657350"/>
                  </a:lnTo>
                  <a:lnTo>
                    <a:pt x="2020824" y="1657350"/>
                  </a:lnTo>
                  <a:lnTo>
                    <a:pt x="2020824" y="1639824"/>
                  </a:lnTo>
                  <a:lnTo>
                    <a:pt x="2020824" y="1639570"/>
                  </a:lnTo>
                  <a:lnTo>
                    <a:pt x="2020824" y="88900"/>
                  </a:lnTo>
                  <a:lnTo>
                    <a:pt x="2020824" y="88392"/>
                  </a:lnTo>
                  <a:lnTo>
                    <a:pt x="2020824" y="71120"/>
                  </a:lnTo>
                  <a:close/>
                </a:path>
                <a:path w="2092325" h="1728470">
                  <a:moveTo>
                    <a:pt x="2091944" y="0"/>
                  </a:moveTo>
                  <a:lnTo>
                    <a:pt x="2038604" y="0"/>
                  </a:lnTo>
                  <a:lnTo>
                    <a:pt x="2038604" y="53340"/>
                  </a:lnTo>
                  <a:lnTo>
                    <a:pt x="2038604" y="1675130"/>
                  </a:lnTo>
                  <a:lnTo>
                    <a:pt x="53340" y="1675130"/>
                  </a:lnTo>
                  <a:lnTo>
                    <a:pt x="53340" y="53340"/>
                  </a:lnTo>
                  <a:lnTo>
                    <a:pt x="2038604" y="53340"/>
                  </a:lnTo>
                  <a:lnTo>
                    <a:pt x="2038604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1675130"/>
                  </a:lnTo>
                  <a:lnTo>
                    <a:pt x="0" y="1728470"/>
                  </a:lnTo>
                  <a:lnTo>
                    <a:pt x="2091944" y="1728470"/>
                  </a:lnTo>
                  <a:lnTo>
                    <a:pt x="2091944" y="1675384"/>
                  </a:lnTo>
                  <a:lnTo>
                    <a:pt x="2091944" y="1675130"/>
                  </a:lnTo>
                  <a:lnTo>
                    <a:pt x="2091944" y="53340"/>
                  </a:lnTo>
                  <a:lnTo>
                    <a:pt x="2091944" y="52832"/>
                  </a:lnTo>
                  <a:lnTo>
                    <a:pt x="20919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208701" y="1040286"/>
            <a:ext cx="6935299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none" spc="35" dirty="0">
                <a:solidFill>
                  <a:srgbClr val="001F5F"/>
                </a:solidFill>
                <a:latin typeface="Aptos Narrow" panose="020B0004020202020204" pitchFamily="34" charset="0"/>
              </a:rPr>
              <a:t>Design</a:t>
            </a:r>
            <a:r>
              <a:rPr sz="2400" b="1" u="none" spc="-25" dirty="0">
                <a:solidFill>
                  <a:srgbClr val="001F5F"/>
                </a:solidFill>
                <a:latin typeface="Aptos Narrow" panose="020B0004020202020204" pitchFamily="34" charset="0"/>
              </a:rPr>
              <a:t> </a:t>
            </a:r>
            <a:r>
              <a:rPr sz="2400" b="1" u="none" spc="-114" dirty="0">
                <a:solidFill>
                  <a:srgbClr val="001F5F"/>
                </a:solidFill>
                <a:latin typeface="Aptos Narrow" panose="020B0004020202020204" pitchFamily="34" charset="0"/>
              </a:rPr>
              <a:t>&amp;</a:t>
            </a:r>
            <a:r>
              <a:rPr sz="2400" b="1" u="none" spc="15" dirty="0">
                <a:solidFill>
                  <a:srgbClr val="001F5F"/>
                </a:solidFill>
                <a:latin typeface="Aptos Narrow" panose="020B0004020202020204" pitchFamily="34" charset="0"/>
              </a:rPr>
              <a:t> </a:t>
            </a:r>
            <a:r>
              <a:rPr sz="2400" b="1" u="none" spc="-20" dirty="0">
                <a:solidFill>
                  <a:srgbClr val="001F5F"/>
                </a:solidFill>
                <a:latin typeface="Aptos Narrow" panose="020B0004020202020204" pitchFamily="34" charset="0"/>
              </a:rPr>
              <a:t>Development:</a:t>
            </a:r>
            <a:br>
              <a:rPr lang="en-US" sz="2400" u="none" spc="-20" dirty="0">
                <a:solidFill>
                  <a:srgbClr val="001F5F"/>
                </a:solidFill>
                <a:latin typeface="Aptos Narrow" panose="020B0004020202020204" pitchFamily="34" charset="0"/>
              </a:rPr>
            </a:br>
            <a:endParaRPr sz="2400" dirty="0">
              <a:latin typeface="Aptos Narrow" panose="020B00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45"/>
              </a:spcBef>
            </a:pPr>
            <a:r>
              <a:rPr sz="2000" u="none" spc="-45" dirty="0">
                <a:latin typeface="Aptos Narrow" panose="020B0004020202020204" pitchFamily="34" charset="0"/>
              </a:rPr>
              <a:t>We </a:t>
            </a:r>
            <a:r>
              <a:rPr sz="2000" u="none" spc="35" dirty="0">
                <a:latin typeface="Aptos Narrow" panose="020B0004020202020204" pitchFamily="34" charset="0"/>
              </a:rPr>
              <a:t>can </a:t>
            </a:r>
            <a:r>
              <a:rPr sz="2000" u="none" spc="-30" dirty="0">
                <a:latin typeface="Aptos Narrow" panose="020B0004020202020204" pitchFamily="34" charset="0"/>
              </a:rPr>
              <a:t>assist </a:t>
            </a:r>
            <a:r>
              <a:rPr sz="2000" u="none" spc="-15" dirty="0">
                <a:latin typeface="Aptos Narrow" panose="020B0004020202020204" pitchFamily="34" charset="0"/>
              </a:rPr>
              <a:t>customer </a:t>
            </a:r>
            <a:r>
              <a:rPr sz="2000" u="none" spc="10" dirty="0">
                <a:latin typeface="Aptos Narrow" panose="020B0004020202020204" pitchFamily="34" charset="0"/>
              </a:rPr>
              <a:t>creating </a:t>
            </a:r>
            <a:r>
              <a:rPr sz="2000" u="none" dirty="0">
                <a:latin typeface="Aptos Narrow" panose="020B0004020202020204" pitchFamily="34" charset="0"/>
              </a:rPr>
              <a:t>fits </a:t>
            </a:r>
            <a:r>
              <a:rPr sz="2000" u="none" spc="15" dirty="0">
                <a:latin typeface="Aptos Narrow" panose="020B0004020202020204" pitchFamily="34" charset="0"/>
              </a:rPr>
              <a:t>and </a:t>
            </a:r>
            <a:r>
              <a:rPr sz="2000" u="none" spc="-10" dirty="0">
                <a:latin typeface="Aptos Narrow" panose="020B0004020202020204" pitchFamily="34" charset="0"/>
              </a:rPr>
              <a:t>design </a:t>
            </a:r>
            <a:r>
              <a:rPr sz="2000" u="none" spc="15" dirty="0">
                <a:latin typeface="Aptos Narrow" panose="020B0004020202020204" pitchFamily="34" charset="0"/>
              </a:rPr>
              <a:t>for </a:t>
            </a:r>
            <a:r>
              <a:rPr sz="2000" u="none" spc="-20" dirty="0">
                <a:latin typeface="Aptos Narrow" panose="020B0004020202020204" pitchFamily="34" charset="0"/>
              </a:rPr>
              <a:t>garments. </a:t>
            </a:r>
            <a:r>
              <a:rPr sz="2000" u="none" spc="-45" dirty="0">
                <a:latin typeface="Aptos Narrow" panose="020B0004020202020204" pitchFamily="34" charset="0"/>
              </a:rPr>
              <a:t>We </a:t>
            </a:r>
            <a:r>
              <a:rPr sz="2000" u="none" spc="-440" dirty="0">
                <a:latin typeface="Aptos Narrow" panose="020B0004020202020204" pitchFamily="34" charset="0"/>
              </a:rPr>
              <a:t> </a:t>
            </a:r>
            <a:r>
              <a:rPr sz="2000" u="none" spc="-10" dirty="0">
                <a:latin typeface="Aptos Narrow" panose="020B0004020202020204" pitchFamily="34" charset="0"/>
              </a:rPr>
              <a:t>offer </a:t>
            </a:r>
            <a:r>
              <a:rPr sz="2000" u="none" spc="-5" dirty="0">
                <a:latin typeface="Aptos Narrow" panose="020B0004020202020204" pitchFamily="34" charset="0"/>
              </a:rPr>
              <a:t>choices </a:t>
            </a:r>
            <a:r>
              <a:rPr sz="2000" u="none" spc="-20" dirty="0">
                <a:latin typeface="Aptos Narrow" panose="020B0004020202020204" pitchFamily="34" charset="0"/>
              </a:rPr>
              <a:t>of</a:t>
            </a:r>
            <a:r>
              <a:rPr sz="2000" u="none" spc="-15" dirty="0">
                <a:latin typeface="Aptos Narrow" panose="020B0004020202020204" pitchFamily="34" charset="0"/>
              </a:rPr>
              <a:t> </a:t>
            </a:r>
            <a:r>
              <a:rPr sz="2000" u="none" spc="10" dirty="0">
                <a:latin typeface="Aptos Narrow" panose="020B0004020202020204" pitchFamily="34" charset="0"/>
              </a:rPr>
              <a:t>fabrication, </a:t>
            </a:r>
            <a:r>
              <a:rPr sz="2000" u="none" spc="15" dirty="0">
                <a:latin typeface="Aptos Narrow" panose="020B0004020202020204" pitchFamily="34" charset="0"/>
              </a:rPr>
              <a:t>wide </a:t>
            </a:r>
            <a:r>
              <a:rPr sz="2000" u="none" dirty="0">
                <a:latin typeface="Aptos Narrow" panose="020B0004020202020204" pitchFamily="34" charset="0"/>
              </a:rPr>
              <a:t>range </a:t>
            </a:r>
            <a:r>
              <a:rPr sz="2000" u="none" spc="-20" dirty="0">
                <a:latin typeface="Aptos Narrow" panose="020B0004020202020204" pitchFamily="34" charset="0"/>
              </a:rPr>
              <a:t>of</a:t>
            </a:r>
            <a:r>
              <a:rPr sz="2000" u="none" spc="-15" dirty="0">
                <a:latin typeface="Aptos Narrow" panose="020B0004020202020204" pitchFamily="34" charset="0"/>
              </a:rPr>
              <a:t> </a:t>
            </a:r>
            <a:r>
              <a:rPr sz="2000" u="none" spc="-20" dirty="0">
                <a:latin typeface="Aptos Narrow" panose="020B0004020202020204" pitchFamily="34" charset="0"/>
              </a:rPr>
              <a:t>accessories </a:t>
            </a:r>
            <a:r>
              <a:rPr sz="2000" u="none" spc="20" dirty="0">
                <a:latin typeface="Aptos Narrow" panose="020B0004020202020204" pitchFamily="34" charset="0"/>
              </a:rPr>
              <a:t>and </a:t>
            </a:r>
            <a:r>
              <a:rPr sz="2000" u="none" spc="25" dirty="0">
                <a:latin typeface="Aptos Narrow" panose="020B0004020202020204" pitchFamily="34" charset="0"/>
              </a:rPr>
              <a:t> </a:t>
            </a:r>
            <a:r>
              <a:rPr sz="2000" u="none" spc="-10" dirty="0">
                <a:latin typeface="Aptos Narrow" panose="020B0004020202020204" pitchFamily="34" charset="0"/>
              </a:rPr>
              <a:t>different </a:t>
            </a:r>
            <a:r>
              <a:rPr sz="2000" u="none" spc="15" dirty="0">
                <a:latin typeface="Aptos Narrow" panose="020B0004020202020204" pitchFamily="34" charset="0"/>
              </a:rPr>
              <a:t>packaging</a:t>
            </a:r>
            <a:r>
              <a:rPr sz="2000" u="none" spc="-10" dirty="0">
                <a:latin typeface="Aptos Narrow" panose="020B0004020202020204" pitchFamily="34" charset="0"/>
              </a:rPr>
              <a:t> </a:t>
            </a:r>
            <a:r>
              <a:rPr sz="2000" u="none" spc="-50" dirty="0">
                <a:latin typeface="Aptos Narrow" panose="020B0004020202020204" pitchFamily="34" charset="0"/>
              </a:rPr>
              <a:t>methods.</a:t>
            </a:r>
            <a:endParaRPr sz="2000" dirty="0">
              <a:latin typeface="Aptos Narrow" panose="020B00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9A7E39-C797-4C0D-63CE-456D9704FDC4}"/>
              </a:ext>
            </a:extLst>
          </p:cNvPr>
          <p:cNvSpPr/>
          <p:nvPr/>
        </p:nvSpPr>
        <p:spPr>
          <a:xfrm>
            <a:off x="109728" y="39371"/>
            <a:ext cx="8924544" cy="570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Dragoni Fashions Ltd at a glance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6" name="breeze.wav"/>
          </p:stSnd>
        </p:sndAc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452" y="5083809"/>
            <a:ext cx="2012950" cy="1765300"/>
            <a:chOff x="60452" y="5083809"/>
            <a:chExt cx="2012950" cy="17653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304" y="5169409"/>
              <a:ext cx="1838706" cy="159181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0452" y="5083809"/>
              <a:ext cx="2012950" cy="1765300"/>
            </a:xfrm>
            <a:custGeom>
              <a:avLst/>
              <a:gdLst/>
              <a:ahLst/>
              <a:cxnLst/>
              <a:rect l="l" t="t" r="r" b="b"/>
              <a:pathLst>
                <a:path w="2012950" h="1765300">
                  <a:moveTo>
                    <a:pt x="1941576" y="71120"/>
                  </a:moveTo>
                  <a:lnTo>
                    <a:pt x="1923796" y="71120"/>
                  </a:lnTo>
                  <a:lnTo>
                    <a:pt x="1923796" y="88900"/>
                  </a:lnTo>
                  <a:lnTo>
                    <a:pt x="1923796" y="1676400"/>
                  </a:lnTo>
                  <a:lnTo>
                    <a:pt x="88900" y="1676400"/>
                  </a:lnTo>
                  <a:lnTo>
                    <a:pt x="88900" y="88900"/>
                  </a:lnTo>
                  <a:lnTo>
                    <a:pt x="1923796" y="88900"/>
                  </a:lnTo>
                  <a:lnTo>
                    <a:pt x="1923796" y="71120"/>
                  </a:lnTo>
                  <a:lnTo>
                    <a:pt x="71120" y="71120"/>
                  </a:lnTo>
                  <a:lnTo>
                    <a:pt x="71120" y="88900"/>
                  </a:lnTo>
                  <a:lnTo>
                    <a:pt x="71120" y="1676400"/>
                  </a:lnTo>
                  <a:lnTo>
                    <a:pt x="71120" y="1694180"/>
                  </a:lnTo>
                  <a:lnTo>
                    <a:pt x="1941576" y="1694180"/>
                  </a:lnTo>
                  <a:lnTo>
                    <a:pt x="1941576" y="1676654"/>
                  </a:lnTo>
                  <a:lnTo>
                    <a:pt x="1941576" y="1676400"/>
                  </a:lnTo>
                  <a:lnTo>
                    <a:pt x="1941576" y="88900"/>
                  </a:lnTo>
                  <a:lnTo>
                    <a:pt x="1941576" y="88646"/>
                  </a:lnTo>
                  <a:lnTo>
                    <a:pt x="1941576" y="71120"/>
                  </a:lnTo>
                  <a:close/>
                </a:path>
                <a:path w="2012950" h="1765300">
                  <a:moveTo>
                    <a:pt x="2012696" y="0"/>
                  </a:moveTo>
                  <a:lnTo>
                    <a:pt x="1959356" y="0"/>
                  </a:lnTo>
                  <a:lnTo>
                    <a:pt x="1959356" y="53340"/>
                  </a:lnTo>
                  <a:lnTo>
                    <a:pt x="1959356" y="1711960"/>
                  </a:lnTo>
                  <a:lnTo>
                    <a:pt x="53340" y="1711960"/>
                  </a:lnTo>
                  <a:lnTo>
                    <a:pt x="53340" y="53340"/>
                  </a:lnTo>
                  <a:lnTo>
                    <a:pt x="1959356" y="53340"/>
                  </a:lnTo>
                  <a:lnTo>
                    <a:pt x="1959356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1711960"/>
                  </a:lnTo>
                  <a:lnTo>
                    <a:pt x="0" y="1765300"/>
                  </a:lnTo>
                  <a:lnTo>
                    <a:pt x="2012696" y="1765300"/>
                  </a:lnTo>
                  <a:lnTo>
                    <a:pt x="2012696" y="1712214"/>
                  </a:lnTo>
                  <a:lnTo>
                    <a:pt x="2012696" y="1711960"/>
                  </a:lnTo>
                  <a:lnTo>
                    <a:pt x="2012696" y="53340"/>
                  </a:lnTo>
                  <a:lnTo>
                    <a:pt x="2012696" y="53086"/>
                  </a:lnTo>
                  <a:lnTo>
                    <a:pt x="20126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201037" y="5095747"/>
            <a:ext cx="6882512" cy="16876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5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Yearly</a:t>
            </a:r>
            <a:r>
              <a:rPr sz="2400" b="1" spc="-95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Revenue:</a:t>
            </a:r>
            <a:endParaRPr lang="en-US" sz="2400" b="1" spc="-40" dirty="0">
              <a:solidFill>
                <a:srgbClr val="001F5F"/>
              </a:solidFill>
              <a:latin typeface="Aptos Narrow" panose="020B0004020202020204" pitchFamily="34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400" dirty="0">
              <a:latin typeface="Aptos Narrow" panose="020B0004020202020204" pitchFamily="34" charset="0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40"/>
              </a:spcBef>
            </a:pPr>
            <a:r>
              <a:rPr sz="2000" spc="105" dirty="0">
                <a:latin typeface="Aptos Narrow" panose="020B0004020202020204" pitchFamily="34" charset="0"/>
                <a:cs typeface="Calibri"/>
              </a:rPr>
              <a:t>Our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0" dirty="0">
                <a:latin typeface="Aptos Narrow" panose="020B0004020202020204" pitchFamily="34" charset="0"/>
                <a:cs typeface="Calibri"/>
              </a:rPr>
              <a:t>yearly</a:t>
            </a:r>
            <a:r>
              <a:rPr sz="2000" spc="-15" dirty="0">
                <a:latin typeface="Aptos Narrow" panose="020B0004020202020204" pitchFamily="34" charset="0"/>
                <a:cs typeface="Calibri"/>
              </a:rPr>
              <a:t> revenue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 was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35" dirty="0">
                <a:latin typeface="Aptos Narrow" panose="020B0004020202020204" pitchFamily="34" charset="0"/>
                <a:cs typeface="Calibri"/>
              </a:rPr>
              <a:t>$</a:t>
            </a:r>
            <a:r>
              <a:rPr lang="en-US" sz="2000" spc="35" dirty="0">
                <a:latin typeface="Aptos Narrow" panose="020B0004020202020204" pitchFamily="34" charset="0"/>
                <a:cs typeface="Calibri"/>
              </a:rPr>
              <a:t>24 </a:t>
            </a:r>
            <a:r>
              <a:rPr sz="2000" spc="55" dirty="0">
                <a:latin typeface="Aptos Narrow" panose="020B0004020202020204" pitchFamily="34" charset="0"/>
                <a:cs typeface="Calibri"/>
              </a:rPr>
              <a:t>Million</a:t>
            </a:r>
            <a:r>
              <a:rPr sz="2000" spc="-4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on</a:t>
            </a:r>
            <a:r>
              <a:rPr sz="2000" spc="4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20" dirty="0">
                <a:latin typeface="Aptos Narrow" panose="020B0004020202020204" pitchFamily="34" charset="0"/>
                <a:cs typeface="Calibri"/>
              </a:rPr>
              <a:t>an</a:t>
            </a:r>
            <a:r>
              <a:rPr sz="2000" spc="1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35" dirty="0">
                <a:latin typeface="Aptos Narrow" panose="020B0004020202020204" pitchFamily="34" charset="0"/>
                <a:cs typeface="Calibri"/>
              </a:rPr>
              <a:t>average</a:t>
            </a:r>
            <a:r>
              <a:rPr sz="2000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for</a:t>
            </a:r>
            <a:r>
              <a:rPr sz="2000" spc="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45" dirty="0">
                <a:latin typeface="Aptos Narrow" panose="020B0004020202020204" pitchFamily="34" charset="0"/>
                <a:cs typeface="Calibri"/>
              </a:rPr>
              <a:t>the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30" dirty="0">
                <a:latin typeface="Aptos Narrow" panose="020B0004020202020204" pitchFamily="34" charset="0"/>
                <a:cs typeface="Calibri"/>
              </a:rPr>
              <a:t>past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few </a:t>
            </a:r>
            <a:r>
              <a:rPr sz="2000" spc="-44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years 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due </a:t>
            </a:r>
            <a:r>
              <a:rPr sz="2000" spc="-80" dirty="0">
                <a:latin typeface="Aptos Narrow" panose="020B0004020202020204" pitchFamily="34" charset="0"/>
                <a:cs typeface="Calibri"/>
              </a:rPr>
              <a:t>to</a:t>
            </a:r>
            <a:r>
              <a:rPr sz="2000" spc="-7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global </a:t>
            </a:r>
            <a:r>
              <a:rPr sz="2000" spc="5" dirty="0">
                <a:latin typeface="Aptos Narrow" panose="020B0004020202020204" pitchFamily="34" charset="0"/>
                <a:cs typeface="Calibri"/>
              </a:rPr>
              <a:t>pandemic 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impact 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on 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economy 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and </a:t>
            </a:r>
            <a:r>
              <a:rPr sz="2000" spc="-35" dirty="0">
                <a:latin typeface="Aptos Narrow" panose="020B0004020202020204" pitchFamily="34" charset="0"/>
                <a:cs typeface="Calibri"/>
              </a:rPr>
              <a:t>we 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are </a:t>
            </a:r>
            <a:r>
              <a:rPr sz="2000" spc="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5" dirty="0">
                <a:latin typeface="Aptos Narrow" panose="020B0004020202020204" pitchFamily="34" charset="0"/>
                <a:cs typeface="Calibri"/>
              </a:rPr>
              <a:t>targeting</a:t>
            </a:r>
            <a:r>
              <a:rPr sz="2000" spc="-4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0" dirty="0">
                <a:latin typeface="Aptos Narrow" panose="020B0004020202020204" pitchFamily="34" charset="0"/>
                <a:cs typeface="Calibri"/>
              </a:rPr>
              <a:t>it</a:t>
            </a:r>
            <a:r>
              <a:rPr sz="2000" spc="2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80" dirty="0">
                <a:latin typeface="Aptos Narrow" panose="020B0004020202020204" pitchFamily="34" charset="0"/>
                <a:cs typeface="Calibri"/>
              </a:rPr>
              <a:t>to</a:t>
            </a:r>
            <a:r>
              <a:rPr sz="2000" spc="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75" dirty="0">
                <a:latin typeface="Aptos Narrow" panose="020B0004020202020204" pitchFamily="34" charset="0"/>
                <a:cs typeface="Calibri"/>
              </a:rPr>
              <a:t>be</a:t>
            </a:r>
            <a:r>
              <a:rPr sz="2000" spc="4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increased</a:t>
            </a:r>
            <a:r>
              <a:rPr sz="2000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80" dirty="0">
                <a:latin typeface="Aptos Narrow" panose="020B0004020202020204" pitchFamily="34" charset="0"/>
                <a:cs typeface="Calibri"/>
              </a:rPr>
              <a:t>to</a:t>
            </a:r>
            <a:r>
              <a:rPr sz="2000" spc="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35" dirty="0">
                <a:latin typeface="Aptos Narrow" panose="020B0004020202020204" pitchFamily="34" charset="0"/>
                <a:cs typeface="Calibri"/>
              </a:rPr>
              <a:t>$</a:t>
            </a:r>
            <a:r>
              <a:rPr lang="en-US" sz="2000" spc="35" dirty="0">
                <a:latin typeface="Aptos Narrow" panose="020B0004020202020204" pitchFamily="34" charset="0"/>
                <a:cs typeface="Calibri"/>
              </a:rPr>
              <a:t> 30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60" dirty="0">
                <a:latin typeface="Aptos Narrow" panose="020B0004020202020204" pitchFamily="34" charset="0"/>
                <a:cs typeface="Calibri"/>
              </a:rPr>
              <a:t>Million</a:t>
            </a:r>
            <a:r>
              <a:rPr sz="2000" spc="-4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by</a:t>
            </a:r>
            <a:r>
              <a:rPr sz="2000" spc="5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70" dirty="0">
                <a:latin typeface="Aptos Narrow" panose="020B0004020202020204" pitchFamily="34" charset="0"/>
                <a:cs typeface="Calibri"/>
              </a:rPr>
              <a:t>202</a:t>
            </a:r>
            <a:r>
              <a:rPr lang="en-US" sz="2000" spc="70" dirty="0">
                <a:latin typeface="Aptos Narrow" panose="020B0004020202020204" pitchFamily="34" charset="0"/>
                <a:cs typeface="Calibri"/>
              </a:rPr>
              <a:t>5</a:t>
            </a:r>
            <a:r>
              <a:rPr sz="2000" spc="70" dirty="0">
                <a:latin typeface="Aptos Narrow" panose="020B0004020202020204" pitchFamily="34" charset="0"/>
                <a:cs typeface="Calibri"/>
              </a:rPr>
              <a:t>.</a:t>
            </a:r>
            <a:endParaRPr sz="2000" dirty="0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56987" y="875085"/>
            <a:ext cx="6928605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u="none" spc="-30" dirty="0">
                <a:solidFill>
                  <a:srgbClr val="001F5F"/>
                </a:solidFill>
                <a:latin typeface="Aptos Narrow" panose="020B0004020202020204" pitchFamily="34" charset="0"/>
              </a:rPr>
              <a:t>Process</a:t>
            </a:r>
            <a:r>
              <a:rPr sz="2400" b="1" u="none" spc="-50" dirty="0">
                <a:solidFill>
                  <a:srgbClr val="001F5F"/>
                </a:solidFill>
                <a:latin typeface="Aptos Narrow" panose="020B0004020202020204" pitchFamily="34" charset="0"/>
              </a:rPr>
              <a:t> </a:t>
            </a:r>
            <a:r>
              <a:rPr sz="2400" b="1" u="none" spc="-114" dirty="0">
                <a:solidFill>
                  <a:srgbClr val="001F5F"/>
                </a:solidFill>
                <a:latin typeface="Aptos Narrow" panose="020B0004020202020204" pitchFamily="34" charset="0"/>
              </a:rPr>
              <a:t>&amp;</a:t>
            </a:r>
            <a:r>
              <a:rPr sz="2400" b="1" u="none" spc="40" dirty="0">
                <a:solidFill>
                  <a:srgbClr val="001F5F"/>
                </a:solidFill>
                <a:latin typeface="Aptos Narrow" panose="020B0004020202020204" pitchFamily="34" charset="0"/>
              </a:rPr>
              <a:t> </a:t>
            </a:r>
            <a:r>
              <a:rPr sz="2400" b="1" u="none" spc="35" dirty="0">
                <a:solidFill>
                  <a:srgbClr val="001F5F"/>
                </a:solidFill>
                <a:latin typeface="Aptos Narrow" panose="020B0004020202020204" pitchFamily="34" charset="0"/>
              </a:rPr>
              <a:t>Quality:</a:t>
            </a:r>
            <a:br>
              <a:rPr lang="en-US" sz="2400" b="1" u="none" spc="35" dirty="0">
                <a:solidFill>
                  <a:srgbClr val="001F5F"/>
                </a:solidFill>
                <a:latin typeface="Aptos Narrow" panose="020B0004020202020204" pitchFamily="34" charset="0"/>
              </a:rPr>
            </a:br>
            <a:endParaRPr sz="2400" b="1" dirty="0">
              <a:latin typeface="Aptos Narrow" panose="020B00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40"/>
              </a:spcBef>
            </a:pPr>
            <a:r>
              <a:rPr sz="2000" u="none" spc="45" dirty="0">
                <a:latin typeface="Aptos Narrow" panose="020B0004020202020204" pitchFamily="34" charset="0"/>
              </a:rPr>
              <a:t>A</a:t>
            </a:r>
            <a:r>
              <a:rPr sz="2000" u="none" spc="50" dirty="0">
                <a:latin typeface="Aptos Narrow" panose="020B0004020202020204" pitchFamily="34" charset="0"/>
              </a:rPr>
              <a:t> </a:t>
            </a:r>
            <a:r>
              <a:rPr sz="2000" u="none" spc="5" dirty="0">
                <a:latin typeface="Aptos Narrow" panose="020B0004020202020204" pitchFamily="34" charset="0"/>
              </a:rPr>
              <a:t>strict</a:t>
            </a:r>
            <a:r>
              <a:rPr sz="2000" u="none" spc="-20" dirty="0">
                <a:latin typeface="Aptos Narrow" panose="020B0004020202020204" pitchFamily="34" charset="0"/>
              </a:rPr>
              <a:t> </a:t>
            </a:r>
            <a:r>
              <a:rPr sz="2000" u="none" spc="-5" dirty="0">
                <a:latin typeface="Aptos Narrow" panose="020B0004020202020204" pitchFamily="34" charset="0"/>
              </a:rPr>
              <a:t>regime</a:t>
            </a:r>
            <a:r>
              <a:rPr sz="2000" u="none" spc="-25" dirty="0">
                <a:latin typeface="Aptos Narrow" panose="020B0004020202020204" pitchFamily="34" charset="0"/>
              </a:rPr>
              <a:t> </a:t>
            </a:r>
            <a:r>
              <a:rPr sz="2000" u="none" spc="-20" dirty="0">
                <a:latin typeface="Aptos Narrow" panose="020B0004020202020204" pitchFamily="34" charset="0"/>
              </a:rPr>
              <a:t>of</a:t>
            </a:r>
            <a:r>
              <a:rPr sz="2000" u="none" spc="204" dirty="0">
                <a:latin typeface="Aptos Narrow" panose="020B0004020202020204" pitchFamily="34" charset="0"/>
              </a:rPr>
              <a:t> </a:t>
            </a:r>
            <a:r>
              <a:rPr sz="2000" u="none" spc="20" dirty="0">
                <a:latin typeface="Aptos Narrow" panose="020B0004020202020204" pitchFamily="34" charset="0"/>
              </a:rPr>
              <a:t>internal</a:t>
            </a:r>
            <a:r>
              <a:rPr sz="2000" u="none" spc="-30" dirty="0">
                <a:latin typeface="Aptos Narrow" panose="020B0004020202020204" pitchFamily="34" charset="0"/>
              </a:rPr>
              <a:t> </a:t>
            </a:r>
            <a:r>
              <a:rPr sz="2000" u="none" spc="-70" dirty="0">
                <a:latin typeface="Aptos Narrow" panose="020B0004020202020204" pitchFamily="34" charset="0"/>
              </a:rPr>
              <a:t>PP</a:t>
            </a:r>
            <a:r>
              <a:rPr sz="2000" u="none" spc="40" dirty="0">
                <a:latin typeface="Aptos Narrow" panose="020B0004020202020204" pitchFamily="34" charset="0"/>
              </a:rPr>
              <a:t> </a:t>
            </a:r>
            <a:r>
              <a:rPr sz="2000" u="none" spc="-30" dirty="0">
                <a:latin typeface="Aptos Narrow" panose="020B0004020202020204" pitchFamily="34" charset="0"/>
              </a:rPr>
              <a:t>meeting,</a:t>
            </a:r>
            <a:r>
              <a:rPr sz="2000" u="none" spc="-15" dirty="0">
                <a:latin typeface="Aptos Narrow" panose="020B0004020202020204" pitchFamily="34" charset="0"/>
              </a:rPr>
              <a:t> </a:t>
            </a:r>
            <a:r>
              <a:rPr sz="2000" u="none" spc="60" dirty="0">
                <a:latin typeface="Aptos Narrow" panose="020B0004020202020204" pitchFamily="34" charset="0"/>
              </a:rPr>
              <a:t>Critical</a:t>
            </a:r>
            <a:r>
              <a:rPr sz="2000" u="none" spc="-35" dirty="0">
                <a:latin typeface="Aptos Narrow" panose="020B0004020202020204" pitchFamily="34" charset="0"/>
              </a:rPr>
              <a:t> </a:t>
            </a:r>
            <a:r>
              <a:rPr sz="2000" u="none" spc="-15" dirty="0">
                <a:latin typeface="Aptos Narrow" panose="020B0004020202020204" pitchFamily="34" charset="0"/>
              </a:rPr>
              <a:t>process</a:t>
            </a:r>
            <a:r>
              <a:rPr sz="2000" u="none" spc="-20" dirty="0">
                <a:latin typeface="Aptos Narrow" panose="020B0004020202020204" pitchFamily="34" charset="0"/>
              </a:rPr>
              <a:t> </a:t>
            </a:r>
            <a:r>
              <a:rPr sz="2000" u="none" spc="10" dirty="0">
                <a:latin typeface="Aptos Narrow" panose="020B0004020202020204" pitchFamily="34" charset="0"/>
              </a:rPr>
              <a:t>check, </a:t>
            </a:r>
            <a:r>
              <a:rPr sz="2000" u="none" spc="-440" dirty="0">
                <a:latin typeface="Aptos Narrow" panose="020B0004020202020204" pitchFamily="34" charset="0"/>
              </a:rPr>
              <a:t> </a:t>
            </a:r>
            <a:r>
              <a:rPr sz="2000" u="none" spc="45" dirty="0">
                <a:latin typeface="Aptos Narrow" panose="020B0004020202020204" pitchFamily="34" charset="0"/>
              </a:rPr>
              <a:t>Inline </a:t>
            </a:r>
            <a:r>
              <a:rPr sz="2000" u="none" spc="-100" dirty="0">
                <a:latin typeface="Aptos Narrow" panose="020B0004020202020204" pitchFamily="34" charset="0"/>
              </a:rPr>
              <a:t>&amp; </a:t>
            </a:r>
            <a:r>
              <a:rPr sz="2000" u="none" spc="40" dirty="0">
                <a:latin typeface="Aptos Narrow" panose="020B0004020202020204" pitchFamily="34" charset="0"/>
              </a:rPr>
              <a:t>Pre-final </a:t>
            </a:r>
            <a:r>
              <a:rPr sz="2000" u="none" dirty="0">
                <a:latin typeface="Aptos Narrow" panose="020B0004020202020204" pitchFamily="34" charset="0"/>
              </a:rPr>
              <a:t>Inspection </a:t>
            </a:r>
            <a:r>
              <a:rPr sz="2000" u="none" spc="-10" dirty="0">
                <a:latin typeface="Aptos Narrow" panose="020B0004020202020204" pitchFamily="34" charset="0"/>
              </a:rPr>
              <a:t>by </a:t>
            </a:r>
            <a:r>
              <a:rPr sz="2000" u="none" spc="90" dirty="0">
                <a:latin typeface="Aptos Narrow" panose="020B0004020202020204" pitchFamily="34" charset="0"/>
              </a:rPr>
              <a:t>AQL </a:t>
            </a:r>
            <a:r>
              <a:rPr sz="2000" u="none" spc="60" dirty="0">
                <a:latin typeface="Aptos Narrow" panose="020B0004020202020204" pitchFamily="34" charset="0"/>
              </a:rPr>
              <a:t>1.5 </a:t>
            </a:r>
            <a:r>
              <a:rPr sz="2000" u="none" dirty="0">
                <a:latin typeface="Aptos Narrow" panose="020B0004020202020204" pitchFamily="34" charset="0"/>
              </a:rPr>
              <a:t>are </a:t>
            </a:r>
            <a:r>
              <a:rPr sz="2000" u="none" spc="-25" dirty="0">
                <a:latin typeface="Aptos Narrow" panose="020B0004020202020204" pitchFamily="34" charset="0"/>
              </a:rPr>
              <a:t>done </a:t>
            </a:r>
            <a:r>
              <a:rPr sz="2000" u="none" spc="-10" dirty="0">
                <a:latin typeface="Aptos Narrow" panose="020B0004020202020204" pitchFamily="34" charset="0"/>
              </a:rPr>
              <a:t>by expert </a:t>
            </a:r>
            <a:r>
              <a:rPr sz="2000" u="none" spc="-5" dirty="0">
                <a:latin typeface="Aptos Narrow" panose="020B0004020202020204" pitchFamily="34" charset="0"/>
              </a:rPr>
              <a:t> </a:t>
            </a:r>
            <a:r>
              <a:rPr sz="2000" u="none" spc="-5" dirty="0">
                <a:latin typeface="Aptos Narrow" panose="020B0004020202020204" pitchFamily="34" charset="0"/>
                <a:cs typeface="Georgia"/>
              </a:rPr>
              <a:t>Q</a:t>
            </a:r>
            <a:r>
              <a:rPr sz="2000" u="none" spc="-25" dirty="0">
                <a:latin typeface="Aptos Narrow" panose="020B0004020202020204" pitchFamily="34" charset="0"/>
                <a:cs typeface="Georgia"/>
              </a:rPr>
              <a:t>u</a:t>
            </a:r>
            <a:r>
              <a:rPr sz="2000" u="none" spc="-70" dirty="0">
                <a:latin typeface="Aptos Narrow" panose="020B0004020202020204" pitchFamily="34" charset="0"/>
                <a:cs typeface="Georgia"/>
              </a:rPr>
              <a:t>a</a:t>
            </a:r>
            <a:r>
              <a:rPr sz="2000" u="none" spc="-30" dirty="0">
                <a:latin typeface="Aptos Narrow" panose="020B0004020202020204" pitchFamily="34" charset="0"/>
                <a:cs typeface="Georgia"/>
              </a:rPr>
              <a:t>l</a:t>
            </a:r>
            <a:r>
              <a:rPr sz="2000" u="none" spc="-40" dirty="0">
                <a:latin typeface="Aptos Narrow" panose="020B0004020202020204" pitchFamily="34" charset="0"/>
                <a:cs typeface="Georgia"/>
              </a:rPr>
              <a:t>i</a:t>
            </a:r>
            <a:r>
              <a:rPr sz="2000" u="none" spc="-114" dirty="0">
                <a:latin typeface="Aptos Narrow" panose="020B0004020202020204" pitchFamily="34" charset="0"/>
                <a:cs typeface="Georgia"/>
              </a:rPr>
              <a:t>t</a:t>
            </a:r>
            <a:r>
              <a:rPr sz="2000" u="none" spc="-50" dirty="0">
                <a:latin typeface="Aptos Narrow" panose="020B0004020202020204" pitchFamily="34" charset="0"/>
                <a:cs typeface="Georgia"/>
              </a:rPr>
              <a:t>y </a:t>
            </a:r>
            <a:r>
              <a:rPr sz="2000" u="none" spc="-95" dirty="0">
                <a:latin typeface="Aptos Narrow" panose="020B0004020202020204" pitchFamily="34" charset="0"/>
                <a:cs typeface="Georgia"/>
              </a:rPr>
              <a:t>t</a:t>
            </a:r>
            <a:r>
              <a:rPr sz="2000" u="none" spc="-85" dirty="0">
                <a:latin typeface="Aptos Narrow" panose="020B0004020202020204" pitchFamily="34" charset="0"/>
                <a:cs typeface="Georgia"/>
              </a:rPr>
              <a:t>e</a:t>
            </a:r>
            <a:r>
              <a:rPr sz="2000" u="none" spc="-55" dirty="0">
                <a:latin typeface="Aptos Narrow" panose="020B0004020202020204" pitchFamily="34" charset="0"/>
                <a:cs typeface="Georgia"/>
              </a:rPr>
              <a:t>a</a:t>
            </a:r>
            <a:r>
              <a:rPr sz="2000" u="none" spc="-165" dirty="0">
                <a:latin typeface="Aptos Narrow" panose="020B0004020202020204" pitchFamily="34" charset="0"/>
                <a:cs typeface="Georgia"/>
              </a:rPr>
              <a:t>m</a:t>
            </a:r>
            <a:r>
              <a:rPr sz="2000" u="none" spc="-25" dirty="0">
                <a:latin typeface="Aptos Narrow" panose="020B0004020202020204" pitchFamily="34" charset="0"/>
                <a:cs typeface="Georgia"/>
              </a:rPr>
              <a:t> </a:t>
            </a:r>
            <a:r>
              <a:rPr sz="2000" u="none" spc="-70" dirty="0">
                <a:latin typeface="Aptos Narrow" panose="020B0004020202020204" pitchFamily="34" charset="0"/>
                <a:cs typeface="Georgia"/>
              </a:rPr>
              <a:t>p</a:t>
            </a:r>
            <a:r>
              <a:rPr sz="2000" u="none" spc="-10" dirty="0">
                <a:latin typeface="Aptos Narrow" panose="020B0004020202020204" pitchFamily="34" charset="0"/>
                <a:cs typeface="Georgia"/>
              </a:rPr>
              <a:t>r</a:t>
            </a:r>
            <a:r>
              <a:rPr sz="2000" u="none" spc="-40" dirty="0">
                <a:latin typeface="Aptos Narrow" panose="020B0004020202020204" pitchFamily="34" charset="0"/>
                <a:cs typeface="Georgia"/>
              </a:rPr>
              <a:t>i</a:t>
            </a:r>
            <a:r>
              <a:rPr sz="2000" u="none" spc="-105" dirty="0">
                <a:latin typeface="Aptos Narrow" panose="020B0004020202020204" pitchFamily="34" charset="0"/>
                <a:cs typeface="Georgia"/>
              </a:rPr>
              <a:t>o</a:t>
            </a:r>
            <a:r>
              <a:rPr sz="2000" u="none" spc="-30" dirty="0">
                <a:latin typeface="Aptos Narrow" panose="020B0004020202020204" pitchFamily="34" charset="0"/>
                <a:cs typeface="Georgia"/>
              </a:rPr>
              <a:t>r</a:t>
            </a:r>
            <a:r>
              <a:rPr sz="2000" u="none" spc="-75" dirty="0">
                <a:latin typeface="Aptos Narrow" panose="020B0004020202020204" pitchFamily="34" charset="0"/>
                <a:cs typeface="Georgia"/>
              </a:rPr>
              <a:t> </a:t>
            </a:r>
            <a:r>
              <a:rPr sz="2000" u="none" spc="-95" dirty="0">
                <a:latin typeface="Aptos Narrow" panose="020B0004020202020204" pitchFamily="34" charset="0"/>
                <a:cs typeface="Georgia"/>
              </a:rPr>
              <a:t>t</a:t>
            </a:r>
            <a:r>
              <a:rPr sz="2000" u="none" spc="-105" dirty="0">
                <a:latin typeface="Aptos Narrow" panose="020B0004020202020204" pitchFamily="34" charset="0"/>
                <a:cs typeface="Georgia"/>
              </a:rPr>
              <a:t>o</a:t>
            </a:r>
            <a:r>
              <a:rPr sz="2000" u="none" dirty="0">
                <a:latin typeface="Aptos Narrow" panose="020B0004020202020204" pitchFamily="34" charset="0"/>
                <a:cs typeface="Georgia"/>
              </a:rPr>
              <a:t> </a:t>
            </a:r>
            <a:r>
              <a:rPr sz="2000" u="none" spc="-70" dirty="0">
                <a:latin typeface="Aptos Narrow" panose="020B0004020202020204" pitchFamily="34" charset="0"/>
                <a:cs typeface="Georgia"/>
              </a:rPr>
              <a:t>b</a:t>
            </a:r>
            <a:r>
              <a:rPr sz="2000" u="none" spc="-25" dirty="0">
                <a:latin typeface="Aptos Narrow" panose="020B0004020202020204" pitchFamily="34" charset="0"/>
                <a:cs typeface="Georgia"/>
              </a:rPr>
              <a:t>u</a:t>
            </a:r>
            <a:r>
              <a:rPr sz="2000" u="none" spc="-75" dirty="0">
                <a:latin typeface="Aptos Narrow" panose="020B0004020202020204" pitchFamily="34" charset="0"/>
                <a:cs typeface="Georgia"/>
              </a:rPr>
              <a:t>y</a:t>
            </a:r>
            <a:r>
              <a:rPr sz="2000" u="none" spc="-65" dirty="0">
                <a:latin typeface="Aptos Narrow" panose="020B0004020202020204" pitchFamily="34" charset="0"/>
                <a:cs typeface="Georgia"/>
              </a:rPr>
              <a:t>e</a:t>
            </a:r>
            <a:r>
              <a:rPr sz="2000" u="none" spc="-5" dirty="0">
                <a:latin typeface="Aptos Narrow" panose="020B0004020202020204" pitchFamily="34" charset="0"/>
                <a:cs typeface="Georgia"/>
              </a:rPr>
              <a:t>r</a:t>
            </a:r>
            <a:r>
              <a:rPr sz="2000" u="none" spc="-25" dirty="0">
                <a:latin typeface="Aptos Narrow" panose="020B0004020202020204" pitchFamily="34" charset="0"/>
                <a:cs typeface="Georgia"/>
              </a:rPr>
              <a:t>’</a:t>
            </a:r>
            <a:r>
              <a:rPr sz="2000" u="none" spc="-140" dirty="0">
                <a:latin typeface="Aptos Narrow" panose="020B0004020202020204" pitchFamily="34" charset="0"/>
                <a:cs typeface="Georgia"/>
              </a:rPr>
              <a:t>s</a:t>
            </a:r>
            <a:r>
              <a:rPr sz="2000" u="none" spc="-60" dirty="0">
                <a:latin typeface="Aptos Narrow" panose="020B0004020202020204" pitchFamily="34" charset="0"/>
                <a:cs typeface="Georgia"/>
              </a:rPr>
              <a:t> </a:t>
            </a:r>
            <a:r>
              <a:rPr sz="2000" u="none" spc="-10" dirty="0">
                <a:latin typeface="Aptos Narrow" panose="020B0004020202020204" pitchFamily="34" charset="0"/>
                <a:cs typeface="Georgia"/>
              </a:rPr>
              <a:t>f</a:t>
            </a:r>
            <a:r>
              <a:rPr sz="2000" u="none" spc="-20" dirty="0">
                <a:latin typeface="Aptos Narrow" panose="020B0004020202020204" pitchFamily="34" charset="0"/>
                <a:cs typeface="Georgia"/>
              </a:rPr>
              <a:t>i</a:t>
            </a:r>
            <a:r>
              <a:rPr sz="2000" u="none" spc="-80" dirty="0">
                <a:latin typeface="Aptos Narrow" panose="020B0004020202020204" pitchFamily="34" charset="0"/>
                <a:cs typeface="Georgia"/>
              </a:rPr>
              <a:t>na</a:t>
            </a:r>
            <a:r>
              <a:rPr sz="2000" u="none" spc="-40" dirty="0">
                <a:latin typeface="Aptos Narrow" panose="020B0004020202020204" pitchFamily="34" charset="0"/>
                <a:cs typeface="Georgia"/>
              </a:rPr>
              <a:t>l</a:t>
            </a:r>
            <a:r>
              <a:rPr sz="2000" u="none" spc="-60" dirty="0">
                <a:latin typeface="Aptos Narrow" panose="020B0004020202020204" pitchFamily="34" charset="0"/>
                <a:cs typeface="Georgia"/>
              </a:rPr>
              <a:t> </a:t>
            </a:r>
            <a:r>
              <a:rPr sz="2000" u="none" spc="-20" dirty="0">
                <a:latin typeface="Aptos Narrow" panose="020B0004020202020204" pitchFamily="34" charset="0"/>
                <a:cs typeface="Georgia"/>
              </a:rPr>
              <a:t>i</a:t>
            </a:r>
            <a:r>
              <a:rPr sz="2000" u="none" spc="-60" dirty="0">
                <a:latin typeface="Aptos Narrow" panose="020B0004020202020204" pitchFamily="34" charset="0"/>
                <a:cs typeface="Georgia"/>
              </a:rPr>
              <a:t>n</a:t>
            </a:r>
            <a:r>
              <a:rPr sz="2000" u="none" spc="-130" dirty="0">
                <a:latin typeface="Aptos Narrow" panose="020B0004020202020204" pitchFamily="34" charset="0"/>
                <a:cs typeface="Georgia"/>
              </a:rPr>
              <a:t>s</a:t>
            </a:r>
            <a:r>
              <a:rPr sz="2000" u="none" spc="-105" dirty="0">
                <a:latin typeface="Aptos Narrow" panose="020B0004020202020204" pitchFamily="34" charset="0"/>
                <a:cs typeface="Georgia"/>
              </a:rPr>
              <a:t>p</a:t>
            </a:r>
            <a:r>
              <a:rPr sz="2000" u="none" spc="-100" dirty="0">
                <a:latin typeface="Aptos Narrow" panose="020B0004020202020204" pitchFamily="34" charset="0"/>
                <a:cs typeface="Georgia"/>
              </a:rPr>
              <a:t>e</a:t>
            </a:r>
            <a:r>
              <a:rPr sz="2000" u="none" spc="-5" dirty="0">
                <a:latin typeface="Aptos Narrow" panose="020B0004020202020204" pitchFamily="34" charset="0"/>
                <a:cs typeface="Georgia"/>
              </a:rPr>
              <a:t>c</a:t>
            </a:r>
            <a:r>
              <a:rPr sz="2000" u="none" spc="-114" dirty="0">
                <a:latin typeface="Aptos Narrow" panose="020B0004020202020204" pitchFamily="34" charset="0"/>
                <a:cs typeface="Georgia"/>
              </a:rPr>
              <a:t>t</a:t>
            </a:r>
            <a:r>
              <a:rPr sz="2000" u="none" spc="-40" dirty="0">
                <a:latin typeface="Aptos Narrow" panose="020B0004020202020204" pitchFamily="34" charset="0"/>
                <a:cs typeface="Georgia"/>
              </a:rPr>
              <a:t>i</a:t>
            </a:r>
            <a:r>
              <a:rPr sz="2000" u="none" spc="-125" dirty="0">
                <a:latin typeface="Aptos Narrow" panose="020B0004020202020204" pitchFamily="34" charset="0"/>
                <a:cs typeface="Georgia"/>
              </a:rPr>
              <a:t>o</a:t>
            </a:r>
            <a:r>
              <a:rPr sz="2000" u="none" spc="-80" dirty="0">
                <a:latin typeface="Aptos Narrow" panose="020B0004020202020204" pitchFamily="34" charset="0"/>
                <a:cs typeface="Georgia"/>
              </a:rPr>
              <a:t>n.</a:t>
            </a:r>
            <a:endParaRPr sz="2000" dirty="0">
              <a:latin typeface="Aptos Narrow" panose="020B0004020202020204" pitchFamily="34" charset="0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56987" y="2971800"/>
            <a:ext cx="6840710" cy="1379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Inspection</a:t>
            </a:r>
            <a:r>
              <a:rPr sz="2400" b="1" spc="-40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 </a:t>
            </a:r>
            <a:r>
              <a:rPr sz="2400" b="1" spc="-50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Pass</a:t>
            </a:r>
            <a:r>
              <a:rPr sz="2400" b="1" spc="-20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Aptos Narrow" panose="020B0004020202020204" pitchFamily="34" charset="0"/>
                <a:cs typeface="Calibri"/>
              </a:rPr>
              <a:t>Rate:</a:t>
            </a:r>
            <a:endParaRPr lang="en-US" sz="2400" b="1" spc="-45" dirty="0">
              <a:solidFill>
                <a:srgbClr val="001F5F"/>
              </a:solidFill>
              <a:latin typeface="Aptos Narrow" panose="020B0004020202020204" pitchFamily="34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400" dirty="0">
              <a:latin typeface="Aptos Narrow" panose="020B0004020202020204" pitchFamily="34" charset="0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45"/>
              </a:spcBef>
            </a:pPr>
            <a:r>
              <a:rPr sz="2000" spc="-45" dirty="0">
                <a:latin typeface="Aptos Narrow" panose="020B0004020202020204" pitchFamily="34" charset="0"/>
                <a:cs typeface="Calibri"/>
              </a:rPr>
              <a:t>We</a:t>
            </a:r>
            <a:r>
              <a:rPr sz="2000" spc="4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15" dirty="0">
                <a:latin typeface="Aptos Narrow" panose="020B0004020202020204" pitchFamily="34" charset="0"/>
                <a:cs typeface="Calibri"/>
              </a:rPr>
              <a:t>have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55" dirty="0">
                <a:latin typeface="Aptos Narrow" panose="020B0004020202020204" pitchFamily="34" charset="0"/>
                <a:cs typeface="Calibri"/>
              </a:rPr>
              <a:t>been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appreciated</a:t>
            </a:r>
            <a:r>
              <a:rPr sz="2000" spc="-2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by</a:t>
            </a:r>
            <a:r>
              <a:rPr sz="2000" spc="5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35" dirty="0">
                <a:latin typeface="Aptos Narrow" panose="020B0004020202020204" pitchFamily="34" charset="0"/>
                <a:cs typeface="Calibri"/>
              </a:rPr>
              <a:t>our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20" dirty="0">
                <a:latin typeface="Aptos Narrow" panose="020B0004020202020204" pitchFamily="34" charset="0"/>
                <a:cs typeface="Calibri"/>
              </a:rPr>
              <a:t>customers</a:t>
            </a:r>
            <a:r>
              <a:rPr sz="2000" spc="-2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for</a:t>
            </a:r>
            <a:r>
              <a:rPr sz="2000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35" dirty="0">
                <a:latin typeface="Aptos Narrow" panose="020B0004020202020204" pitchFamily="34" charset="0"/>
                <a:cs typeface="Calibri"/>
              </a:rPr>
              <a:t>our</a:t>
            </a:r>
            <a:r>
              <a:rPr sz="2000" spc="1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50" dirty="0">
                <a:latin typeface="Aptos Narrow" panose="020B0004020202020204" pitchFamily="34" charset="0"/>
                <a:cs typeface="Calibri"/>
              </a:rPr>
              <a:t>high </a:t>
            </a:r>
            <a:r>
              <a:rPr sz="2000" spc="-44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dirty="0">
                <a:latin typeface="Aptos Narrow" panose="020B0004020202020204" pitchFamily="34" charset="0"/>
                <a:cs typeface="Calibri"/>
              </a:rPr>
              <a:t>Inspection</a:t>
            </a:r>
            <a:r>
              <a:rPr sz="2000" spc="-5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25" dirty="0">
                <a:latin typeface="Aptos Narrow" panose="020B0004020202020204" pitchFamily="34" charset="0"/>
                <a:cs typeface="Calibri"/>
              </a:rPr>
              <a:t>pass</a:t>
            </a:r>
            <a:r>
              <a:rPr sz="2000" spc="-1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000" spc="-30" dirty="0">
                <a:latin typeface="Aptos Narrow" panose="020B0004020202020204" pitchFamily="34" charset="0"/>
                <a:cs typeface="Calibri"/>
              </a:rPr>
              <a:t>rate.</a:t>
            </a:r>
            <a:endParaRPr sz="2000" dirty="0">
              <a:latin typeface="Aptos Narrow" panose="020B0004020202020204" pitchFamily="34" charset="0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0452" y="2971800"/>
            <a:ext cx="2012950" cy="1765300"/>
            <a:chOff x="60452" y="2773679"/>
            <a:chExt cx="2067560" cy="176530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304" y="2859023"/>
              <a:ext cx="1893570" cy="159181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0452" y="2773679"/>
              <a:ext cx="2067560" cy="1765300"/>
            </a:xfrm>
            <a:custGeom>
              <a:avLst/>
              <a:gdLst/>
              <a:ahLst/>
              <a:cxnLst/>
              <a:rect l="l" t="t" r="r" b="b"/>
              <a:pathLst>
                <a:path w="2067560" h="1765300">
                  <a:moveTo>
                    <a:pt x="1996440" y="71120"/>
                  </a:moveTo>
                  <a:lnTo>
                    <a:pt x="1978660" y="71120"/>
                  </a:lnTo>
                  <a:lnTo>
                    <a:pt x="1978660" y="88900"/>
                  </a:lnTo>
                  <a:lnTo>
                    <a:pt x="1978660" y="1676400"/>
                  </a:lnTo>
                  <a:lnTo>
                    <a:pt x="88900" y="1676400"/>
                  </a:lnTo>
                  <a:lnTo>
                    <a:pt x="88900" y="88900"/>
                  </a:lnTo>
                  <a:lnTo>
                    <a:pt x="1978660" y="88900"/>
                  </a:lnTo>
                  <a:lnTo>
                    <a:pt x="1978660" y="71120"/>
                  </a:lnTo>
                  <a:lnTo>
                    <a:pt x="71120" y="71120"/>
                  </a:lnTo>
                  <a:lnTo>
                    <a:pt x="71120" y="88900"/>
                  </a:lnTo>
                  <a:lnTo>
                    <a:pt x="71120" y="1676400"/>
                  </a:lnTo>
                  <a:lnTo>
                    <a:pt x="71120" y="1694180"/>
                  </a:lnTo>
                  <a:lnTo>
                    <a:pt x="1996440" y="1694180"/>
                  </a:lnTo>
                  <a:lnTo>
                    <a:pt x="1996440" y="1676400"/>
                  </a:lnTo>
                  <a:lnTo>
                    <a:pt x="1996440" y="88900"/>
                  </a:lnTo>
                  <a:lnTo>
                    <a:pt x="1996440" y="88392"/>
                  </a:lnTo>
                  <a:lnTo>
                    <a:pt x="1996440" y="71120"/>
                  </a:lnTo>
                  <a:close/>
                </a:path>
                <a:path w="2067560" h="1765300">
                  <a:moveTo>
                    <a:pt x="2067560" y="0"/>
                  </a:moveTo>
                  <a:lnTo>
                    <a:pt x="2014220" y="0"/>
                  </a:lnTo>
                  <a:lnTo>
                    <a:pt x="2014220" y="53340"/>
                  </a:lnTo>
                  <a:lnTo>
                    <a:pt x="2014220" y="1711960"/>
                  </a:lnTo>
                  <a:lnTo>
                    <a:pt x="53340" y="1711960"/>
                  </a:lnTo>
                  <a:lnTo>
                    <a:pt x="53340" y="53340"/>
                  </a:lnTo>
                  <a:lnTo>
                    <a:pt x="2014220" y="53340"/>
                  </a:lnTo>
                  <a:lnTo>
                    <a:pt x="2014220" y="0"/>
                  </a:lnTo>
                  <a:lnTo>
                    <a:pt x="0" y="0"/>
                  </a:lnTo>
                  <a:lnTo>
                    <a:pt x="0" y="53340"/>
                  </a:lnTo>
                  <a:lnTo>
                    <a:pt x="0" y="1711960"/>
                  </a:lnTo>
                  <a:lnTo>
                    <a:pt x="0" y="1765300"/>
                  </a:lnTo>
                  <a:lnTo>
                    <a:pt x="2067560" y="1765300"/>
                  </a:lnTo>
                  <a:lnTo>
                    <a:pt x="2067560" y="1711960"/>
                  </a:lnTo>
                  <a:lnTo>
                    <a:pt x="2067560" y="53340"/>
                  </a:lnTo>
                  <a:lnTo>
                    <a:pt x="2067560" y="52832"/>
                  </a:lnTo>
                  <a:lnTo>
                    <a:pt x="20675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0452" y="950273"/>
            <a:ext cx="2012950" cy="1674817"/>
            <a:chOff x="33019" y="118110"/>
            <a:chExt cx="2067560" cy="176657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872" y="204216"/>
              <a:ext cx="1893569" cy="159181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3020" y="118109"/>
              <a:ext cx="2067560" cy="1766570"/>
            </a:xfrm>
            <a:custGeom>
              <a:avLst/>
              <a:gdLst/>
              <a:ahLst/>
              <a:cxnLst/>
              <a:rect l="l" t="t" r="r" b="b"/>
              <a:pathLst>
                <a:path w="2067560" h="1766570">
                  <a:moveTo>
                    <a:pt x="1996440" y="89166"/>
                  </a:moveTo>
                  <a:lnTo>
                    <a:pt x="1978660" y="89166"/>
                  </a:lnTo>
                  <a:lnTo>
                    <a:pt x="1978660" y="1677162"/>
                  </a:lnTo>
                  <a:lnTo>
                    <a:pt x="1996440" y="1677162"/>
                  </a:lnTo>
                  <a:lnTo>
                    <a:pt x="1996440" y="89166"/>
                  </a:lnTo>
                  <a:close/>
                </a:path>
                <a:path w="2067560" h="1766570">
                  <a:moveTo>
                    <a:pt x="1996440" y="71120"/>
                  </a:moveTo>
                  <a:lnTo>
                    <a:pt x="71120" y="71120"/>
                  </a:lnTo>
                  <a:lnTo>
                    <a:pt x="71120" y="88900"/>
                  </a:lnTo>
                  <a:lnTo>
                    <a:pt x="71120" y="1677670"/>
                  </a:lnTo>
                  <a:lnTo>
                    <a:pt x="71120" y="1695450"/>
                  </a:lnTo>
                  <a:lnTo>
                    <a:pt x="1996440" y="1695450"/>
                  </a:lnTo>
                  <a:lnTo>
                    <a:pt x="1996440" y="1677670"/>
                  </a:lnTo>
                  <a:lnTo>
                    <a:pt x="88900" y="1677670"/>
                  </a:lnTo>
                  <a:lnTo>
                    <a:pt x="88900" y="88900"/>
                  </a:lnTo>
                  <a:lnTo>
                    <a:pt x="1996440" y="88900"/>
                  </a:lnTo>
                  <a:lnTo>
                    <a:pt x="1996440" y="71120"/>
                  </a:lnTo>
                  <a:close/>
                </a:path>
                <a:path w="2067560" h="1766570">
                  <a:moveTo>
                    <a:pt x="2067560" y="53594"/>
                  </a:moveTo>
                  <a:lnTo>
                    <a:pt x="2014220" y="53594"/>
                  </a:lnTo>
                  <a:lnTo>
                    <a:pt x="2014220" y="1712722"/>
                  </a:lnTo>
                  <a:lnTo>
                    <a:pt x="2067560" y="1712722"/>
                  </a:lnTo>
                  <a:lnTo>
                    <a:pt x="2067560" y="53594"/>
                  </a:lnTo>
                  <a:close/>
                </a:path>
                <a:path w="2067560" h="1766570">
                  <a:moveTo>
                    <a:pt x="2067560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0" y="1713230"/>
                  </a:lnTo>
                  <a:lnTo>
                    <a:pt x="0" y="1766570"/>
                  </a:lnTo>
                  <a:lnTo>
                    <a:pt x="2067560" y="1766570"/>
                  </a:lnTo>
                  <a:lnTo>
                    <a:pt x="2067560" y="1713230"/>
                  </a:lnTo>
                  <a:lnTo>
                    <a:pt x="53327" y="1713230"/>
                  </a:lnTo>
                  <a:lnTo>
                    <a:pt x="53327" y="53340"/>
                  </a:lnTo>
                  <a:lnTo>
                    <a:pt x="2067560" y="53340"/>
                  </a:lnTo>
                  <a:lnTo>
                    <a:pt x="20675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B8F219B-7E31-FE85-5625-6236411D354C}"/>
              </a:ext>
            </a:extLst>
          </p:cNvPr>
          <p:cNvSpPr/>
          <p:nvPr/>
        </p:nvSpPr>
        <p:spPr>
          <a:xfrm>
            <a:off x="109728" y="39371"/>
            <a:ext cx="8924544" cy="5702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Dragoni Fashions Ltd at a glance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6" name="breeze.wav"/>
          </p:stSnd>
        </p:sndAc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33984"/>
            <a:ext cx="9141714" cy="622173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1" y="0"/>
            <a:ext cx="8915400" cy="6270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4000" b="1" u="sng" spc="45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Worker</a:t>
            </a:r>
            <a:r>
              <a:rPr sz="4000" b="1" u="sng" spc="-50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sz="4000" b="1" u="sng" spc="5" dirty="0">
                <a:solidFill>
                  <a:srgbClr val="001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Welfare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78331" y="1127760"/>
            <a:ext cx="195580" cy="5462905"/>
            <a:chOff x="378331" y="1127760"/>
            <a:chExt cx="195580" cy="546290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8331" y="1127760"/>
              <a:ext cx="195175" cy="19596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8331" y="2005584"/>
              <a:ext cx="195175" cy="19596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8331" y="3322320"/>
              <a:ext cx="195175" cy="1959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8331" y="4200144"/>
              <a:ext cx="195175" cy="19596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8331" y="5077968"/>
              <a:ext cx="195175" cy="1959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8331" y="6394729"/>
              <a:ext cx="195175" cy="19585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780389" y="930605"/>
            <a:ext cx="3569335" cy="5757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Training</a:t>
            </a: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  <a:p>
            <a:pPr marL="12700" marR="1014094">
              <a:lnSpc>
                <a:spcPts val="3460"/>
              </a:lnSpc>
            </a:pPr>
            <a:r>
              <a:rPr sz="2800" b="1" spc="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Uplifting</a:t>
            </a:r>
            <a:r>
              <a:rPr sz="2800" b="1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 </a:t>
            </a:r>
            <a:r>
              <a:rPr sz="2800" b="1" spc="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social </a:t>
            </a:r>
            <a:r>
              <a:rPr sz="2800" b="1" spc="-7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 </a:t>
            </a:r>
            <a:r>
              <a:rPr sz="28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standards</a:t>
            </a: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  <a:p>
            <a:pPr marL="12700" marR="605790">
              <a:lnSpc>
                <a:spcPts val="6909"/>
              </a:lnSpc>
              <a:spcBef>
                <a:spcPts val="695"/>
              </a:spcBef>
            </a:pPr>
            <a:r>
              <a:rPr sz="28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Canteen</a:t>
            </a:r>
            <a:endParaRPr lang="en-US" sz="2800" b="1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  <a:p>
            <a:pPr marL="12700" marR="605790">
              <a:lnSpc>
                <a:spcPts val="6909"/>
              </a:lnSpc>
              <a:spcBef>
                <a:spcPts val="695"/>
              </a:spcBef>
            </a:pPr>
            <a:r>
              <a:rPr sz="2800" b="1" spc="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Transport</a:t>
            </a:r>
            <a:r>
              <a:rPr sz="2800" b="1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 </a:t>
            </a:r>
            <a:r>
              <a:rPr sz="2800" b="1" spc="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Facilit</a:t>
            </a:r>
            <a:r>
              <a:rPr lang="en-US" sz="2800" b="1" spc="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y</a:t>
            </a: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  <a:p>
            <a:pPr marL="12700" marR="5080">
              <a:lnSpc>
                <a:spcPts val="3460"/>
              </a:lnSpc>
              <a:spcBef>
                <a:spcPts val="2770"/>
              </a:spcBef>
            </a:pPr>
            <a:r>
              <a:rPr sz="2800" b="1" spc="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Medical</a:t>
            </a:r>
            <a:r>
              <a:rPr sz="2800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 </a:t>
            </a:r>
            <a:r>
              <a:rPr sz="2800" b="1" spc="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facilities</a:t>
            </a:r>
            <a:r>
              <a:rPr sz="28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 </a:t>
            </a:r>
            <a:r>
              <a:rPr sz="2800" b="1" spc="3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-</a:t>
            </a:r>
            <a:r>
              <a:rPr sz="2800" b="1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 </a:t>
            </a:r>
            <a:r>
              <a:rPr sz="2800" b="1" spc="1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in </a:t>
            </a:r>
            <a:r>
              <a:rPr sz="2800" b="1" spc="-7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 </a:t>
            </a:r>
            <a:r>
              <a:rPr sz="28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house</a:t>
            </a:r>
            <a:r>
              <a:rPr sz="2800" b="1" spc="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 </a:t>
            </a:r>
            <a:r>
              <a:rPr sz="2800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doctor</a:t>
            </a: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Daycare</a:t>
            </a:r>
            <a:r>
              <a:rPr sz="2800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 </a:t>
            </a:r>
            <a:r>
              <a:rPr sz="2800" b="1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  <a:cs typeface="Calibri"/>
              </a:rPr>
              <a:t>Center</a:t>
            </a:r>
            <a:endParaRPr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6" name="breeze.wav"/>
          </p:stSnd>
        </p:sndAc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4" name="breeze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2930087-3BC2-A789-76A5-092484E0C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991599" cy="1354217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4400" b="1" u="sng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Associated</a:t>
            </a:r>
            <a:r>
              <a:rPr lang="en-US" sz="4400" b="1" u="sng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lang="en-US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Entity</a:t>
            </a:r>
            <a:br>
              <a:rPr lang="en-US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</a:br>
            <a:r>
              <a:rPr lang="en-US" sz="4400" b="1" u="sng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of</a:t>
            </a:r>
            <a:r>
              <a:rPr lang="en-US" sz="4400" b="1" u="sng" spc="4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lang="en-US" sz="4400" b="1" u="sng" spc="1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Crown</a:t>
            </a:r>
            <a:r>
              <a:rPr lang="en-US" sz="4400" b="1" u="sng" spc="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lang="en-US" sz="4400" b="1" u="sng" spc="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Group</a:t>
            </a:r>
            <a:r>
              <a:rPr lang="en-US" sz="4400" b="1" u="sng" spc="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lang="en-US" sz="4400" b="1" u="sng"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of</a:t>
            </a:r>
            <a:r>
              <a:rPr lang="en-US" sz="4400" b="1" u="sng" spc="4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lang="en-US" sz="4400" b="1" u="sng" spc="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Companies</a:t>
            </a:r>
            <a:endParaRPr lang="en-US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87C915-2468-4D74-B245-F273A05C5B97}"/>
              </a:ext>
            </a:extLst>
          </p:cNvPr>
          <p:cNvSpPr/>
          <p:nvPr/>
        </p:nvSpPr>
        <p:spPr>
          <a:xfrm>
            <a:off x="152401" y="1524000"/>
            <a:ext cx="8839198" cy="518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Image 6">
            <a:extLst>
              <a:ext uri="{FF2B5EF4-FFF2-40B4-BE49-F238E27FC236}">
                <a16:creationId xmlns:a16="http://schemas.microsoft.com/office/drawing/2014/main" id="{B957682D-0A7A-B688-55D0-0B1B6C782BA0}"/>
              </a:ext>
            </a:extLst>
          </p:cNvPr>
          <p:cNvPicPr>
            <a:picLocks/>
          </p:cNvPicPr>
          <p:nvPr/>
        </p:nvPicPr>
        <p:blipFill rotWithShape="1">
          <a:blip r:embed="rId3" cstate="print"/>
          <a:srcRect t="61835" b="17826"/>
          <a:stretch/>
        </p:blipFill>
        <p:spPr>
          <a:xfrm>
            <a:off x="396766" y="5105400"/>
            <a:ext cx="6248400" cy="914402"/>
          </a:xfrm>
          <a:prstGeom prst="rect">
            <a:avLst/>
          </a:prstGeom>
        </p:spPr>
      </p:pic>
      <p:pic>
        <p:nvPicPr>
          <p:cNvPr id="4" name="Image 6">
            <a:extLst>
              <a:ext uri="{FF2B5EF4-FFF2-40B4-BE49-F238E27FC236}">
                <a16:creationId xmlns:a16="http://schemas.microsoft.com/office/drawing/2014/main" id="{B595A6B7-D968-6890-741C-30505C80C135}"/>
              </a:ext>
            </a:extLst>
          </p:cNvPr>
          <p:cNvPicPr>
            <a:picLocks/>
          </p:cNvPicPr>
          <p:nvPr/>
        </p:nvPicPr>
        <p:blipFill rotWithShape="1">
          <a:blip r:embed="rId3" cstate="print"/>
          <a:srcRect t="84710"/>
          <a:stretch/>
        </p:blipFill>
        <p:spPr>
          <a:xfrm>
            <a:off x="381000" y="3962400"/>
            <a:ext cx="6248400" cy="685800"/>
          </a:xfrm>
          <a:prstGeom prst="rect">
            <a:avLst/>
          </a:prstGeom>
        </p:spPr>
      </p:pic>
      <p:pic>
        <p:nvPicPr>
          <p:cNvPr id="5" name="Image 6">
            <a:extLst>
              <a:ext uri="{FF2B5EF4-FFF2-40B4-BE49-F238E27FC236}">
                <a16:creationId xmlns:a16="http://schemas.microsoft.com/office/drawing/2014/main" id="{51FB7C79-2893-9458-5E4C-4043584EC111}"/>
              </a:ext>
            </a:extLst>
          </p:cNvPr>
          <p:cNvPicPr>
            <a:picLocks/>
          </p:cNvPicPr>
          <p:nvPr/>
        </p:nvPicPr>
        <p:blipFill rotWithShape="1">
          <a:blip r:embed="rId3" cstate="print"/>
          <a:srcRect t="17394" b="62267"/>
          <a:stretch/>
        </p:blipFill>
        <p:spPr>
          <a:xfrm>
            <a:off x="381000" y="2912984"/>
            <a:ext cx="6248400" cy="914401"/>
          </a:xfrm>
          <a:prstGeom prst="rect">
            <a:avLst/>
          </a:prstGeom>
        </p:spPr>
      </p:pic>
      <p:pic>
        <p:nvPicPr>
          <p:cNvPr id="9" name="Image 6">
            <a:extLst>
              <a:ext uri="{FF2B5EF4-FFF2-40B4-BE49-F238E27FC236}">
                <a16:creationId xmlns:a16="http://schemas.microsoft.com/office/drawing/2014/main" id="{A08453B2-C88F-2907-2645-C44E1A7879FA}"/>
              </a:ext>
            </a:extLst>
          </p:cNvPr>
          <p:cNvPicPr>
            <a:picLocks/>
          </p:cNvPicPr>
          <p:nvPr/>
        </p:nvPicPr>
        <p:blipFill rotWithShape="1">
          <a:blip r:embed="rId3" cstate="print"/>
          <a:srcRect t="-1" r="2439" b="79276"/>
          <a:stretch/>
        </p:blipFill>
        <p:spPr>
          <a:xfrm>
            <a:off x="381000" y="2098833"/>
            <a:ext cx="6096000" cy="9317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4" name="breeze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565" y="76200"/>
            <a:ext cx="912743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800" b="1" u="sng" spc="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Banking</a:t>
            </a:r>
            <a:r>
              <a:rPr sz="4800" b="1" u="sng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sz="4800" b="1" u="sng" spc="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Information</a:t>
            </a:r>
            <a:endParaRPr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207" y="3371088"/>
            <a:ext cx="8132826" cy="209168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40207" y="1828800"/>
            <a:ext cx="3637279" cy="1107440"/>
            <a:chOff x="51307" y="1620519"/>
            <a:chExt cx="3637279" cy="110744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7160" y="1706879"/>
              <a:ext cx="3463290" cy="9334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1308" y="1620519"/>
              <a:ext cx="3637279" cy="1107440"/>
            </a:xfrm>
            <a:custGeom>
              <a:avLst/>
              <a:gdLst/>
              <a:ahLst/>
              <a:cxnLst/>
              <a:rect l="l" t="t" r="r" b="b"/>
              <a:pathLst>
                <a:path w="3637279" h="1107439">
                  <a:moveTo>
                    <a:pt x="3566160" y="71120"/>
                  </a:moveTo>
                  <a:lnTo>
                    <a:pt x="71120" y="71120"/>
                  </a:lnTo>
                  <a:lnTo>
                    <a:pt x="71120" y="88900"/>
                  </a:lnTo>
                  <a:lnTo>
                    <a:pt x="71120" y="1018540"/>
                  </a:lnTo>
                  <a:lnTo>
                    <a:pt x="71120" y="1036320"/>
                  </a:lnTo>
                  <a:lnTo>
                    <a:pt x="3566160" y="1036320"/>
                  </a:lnTo>
                  <a:lnTo>
                    <a:pt x="3566160" y="1019048"/>
                  </a:lnTo>
                  <a:lnTo>
                    <a:pt x="3566160" y="1018540"/>
                  </a:lnTo>
                  <a:lnTo>
                    <a:pt x="3566160" y="89408"/>
                  </a:lnTo>
                  <a:lnTo>
                    <a:pt x="3548380" y="89408"/>
                  </a:lnTo>
                  <a:lnTo>
                    <a:pt x="3548380" y="1018540"/>
                  </a:lnTo>
                  <a:lnTo>
                    <a:pt x="88900" y="1018540"/>
                  </a:lnTo>
                  <a:lnTo>
                    <a:pt x="88900" y="88900"/>
                  </a:lnTo>
                  <a:lnTo>
                    <a:pt x="3566160" y="88900"/>
                  </a:lnTo>
                  <a:lnTo>
                    <a:pt x="3566160" y="71120"/>
                  </a:lnTo>
                  <a:close/>
                </a:path>
                <a:path w="3637279" h="1107439">
                  <a:moveTo>
                    <a:pt x="3637280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0" y="1054100"/>
                  </a:lnTo>
                  <a:lnTo>
                    <a:pt x="0" y="1107440"/>
                  </a:lnTo>
                  <a:lnTo>
                    <a:pt x="3637280" y="1107440"/>
                  </a:lnTo>
                  <a:lnTo>
                    <a:pt x="3637280" y="1054608"/>
                  </a:lnTo>
                  <a:lnTo>
                    <a:pt x="3637280" y="1054100"/>
                  </a:lnTo>
                  <a:lnTo>
                    <a:pt x="3637280" y="53848"/>
                  </a:lnTo>
                  <a:lnTo>
                    <a:pt x="3583940" y="53848"/>
                  </a:lnTo>
                  <a:lnTo>
                    <a:pt x="3583940" y="1054100"/>
                  </a:lnTo>
                  <a:lnTo>
                    <a:pt x="53340" y="1054100"/>
                  </a:lnTo>
                  <a:lnTo>
                    <a:pt x="53340" y="53340"/>
                  </a:lnTo>
                  <a:lnTo>
                    <a:pt x="3637280" y="53340"/>
                  </a:lnTo>
                  <a:lnTo>
                    <a:pt x="36372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5" name="breeze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" y="71450"/>
            <a:ext cx="91440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800" b="1" u="sng" spc="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Banking</a:t>
            </a:r>
            <a:r>
              <a:rPr sz="4800" b="1" u="sng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sz="4800" b="1" u="sng" spc="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Information</a:t>
            </a:r>
            <a:endParaRPr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015" y="3279647"/>
            <a:ext cx="8754618" cy="2393441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98198" y="1828800"/>
            <a:ext cx="3505835" cy="1183640"/>
            <a:chOff x="0" y="1489710"/>
            <a:chExt cx="3505835" cy="118364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056" y="1575816"/>
              <a:ext cx="3350514" cy="10096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1489709"/>
              <a:ext cx="3505835" cy="1183640"/>
            </a:xfrm>
            <a:custGeom>
              <a:avLst/>
              <a:gdLst/>
              <a:ahLst/>
              <a:cxnLst/>
              <a:rect l="l" t="t" r="r" b="b"/>
              <a:pathLst>
                <a:path w="3505835" h="1183639">
                  <a:moveTo>
                    <a:pt x="3434588" y="71120"/>
                  </a:moveTo>
                  <a:lnTo>
                    <a:pt x="52324" y="71120"/>
                  </a:lnTo>
                  <a:lnTo>
                    <a:pt x="52324" y="88900"/>
                  </a:lnTo>
                  <a:lnTo>
                    <a:pt x="52324" y="1094740"/>
                  </a:lnTo>
                  <a:lnTo>
                    <a:pt x="52324" y="1112520"/>
                  </a:lnTo>
                  <a:lnTo>
                    <a:pt x="3434588" y="1112520"/>
                  </a:lnTo>
                  <a:lnTo>
                    <a:pt x="3434588" y="1094994"/>
                  </a:lnTo>
                  <a:lnTo>
                    <a:pt x="3434588" y="1094740"/>
                  </a:lnTo>
                  <a:lnTo>
                    <a:pt x="3434588" y="89154"/>
                  </a:lnTo>
                  <a:lnTo>
                    <a:pt x="3416808" y="89154"/>
                  </a:lnTo>
                  <a:lnTo>
                    <a:pt x="3416808" y="1094740"/>
                  </a:lnTo>
                  <a:lnTo>
                    <a:pt x="70104" y="1094740"/>
                  </a:lnTo>
                  <a:lnTo>
                    <a:pt x="70104" y="88900"/>
                  </a:lnTo>
                  <a:lnTo>
                    <a:pt x="3434588" y="88900"/>
                  </a:lnTo>
                  <a:lnTo>
                    <a:pt x="3434588" y="71120"/>
                  </a:lnTo>
                  <a:close/>
                </a:path>
                <a:path w="3505835" h="1183639">
                  <a:moveTo>
                    <a:pt x="3505708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0" y="1130300"/>
                  </a:lnTo>
                  <a:lnTo>
                    <a:pt x="0" y="1183640"/>
                  </a:lnTo>
                  <a:lnTo>
                    <a:pt x="3505708" y="1183640"/>
                  </a:lnTo>
                  <a:lnTo>
                    <a:pt x="3505708" y="1130554"/>
                  </a:lnTo>
                  <a:lnTo>
                    <a:pt x="3505708" y="1130300"/>
                  </a:lnTo>
                  <a:lnTo>
                    <a:pt x="3505708" y="53594"/>
                  </a:lnTo>
                  <a:lnTo>
                    <a:pt x="3452368" y="53594"/>
                  </a:lnTo>
                  <a:lnTo>
                    <a:pt x="3452368" y="1130300"/>
                  </a:lnTo>
                  <a:lnTo>
                    <a:pt x="34531" y="1130300"/>
                  </a:lnTo>
                  <a:lnTo>
                    <a:pt x="34531" y="53340"/>
                  </a:lnTo>
                  <a:lnTo>
                    <a:pt x="3505708" y="53340"/>
                  </a:lnTo>
                  <a:lnTo>
                    <a:pt x="35057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5" name="breeze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C2FB99-C61A-C5D8-6C03-C852A7B3CC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2" r="394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4" name="breeze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422" y="127457"/>
            <a:ext cx="8795156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000" b="1" u="sng" spc="10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~Managing</a:t>
            </a:r>
            <a:r>
              <a:rPr sz="4000" b="1" u="sng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sz="4000" b="1" u="sng" spc="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Directors</a:t>
            </a:r>
            <a:r>
              <a:rPr sz="4000" b="1" u="sng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Message~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505" y="1188856"/>
            <a:ext cx="9041295" cy="55681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ptos Narrow" panose="020B0004020202020204" pitchFamily="34" charset="0"/>
                <a:cs typeface="Mongolian Baiti"/>
              </a:rPr>
              <a:t>We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are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delighted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to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introduce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Dragoni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Fashions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Limited,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a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prominent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entity of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Crown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Group of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Companies</a:t>
            </a:r>
            <a:r>
              <a:rPr sz="1800" spc="-114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that</a:t>
            </a:r>
            <a:r>
              <a:rPr sz="1800" spc="-8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has</a:t>
            </a:r>
            <a:r>
              <a:rPr sz="1800" spc="-7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been</a:t>
            </a:r>
            <a:r>
              <a:rPr sz="1800" spc="-10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exporting</a:t>
            </a:r>
            <a:r>
              <a:rPr sz="1800" spc="-10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high-quality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readymade</a:t>
            </a:r>
            <a:r>
              <a:rPr sz="1800" spc="-9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woven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garments</a:t>
            </a:r>
            <a:r>
              <a:rPr sz="1800" spc="-9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globally</a:t>
            </a:r>
            <a:r>
              <a:rPr sz="1800" spc="-9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since</a:t>
            </a:r>
            <a:r>
              <a:rPr sz="1800" spc="-10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1991. </a:t>
            </a:r>
            <a:r>
              <a:rPr sz="1800" spc="-434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As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a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pioneer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in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Bangladesh's garment </a:t>
            </a:r>
            <a:r>
              <a:rPr sz="1800" spc="-25" dirty="0">
                <a:latin typeface="Aptos Narrow" panose="020B0004020202020204" pitchFamily="34" charset="0"/>
                <a:cs typeface="Mongolian Baiti"/>
              </a:rPr>
              <a:t>industry,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we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have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always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been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committed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to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delivering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 quality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products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in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a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timely manner since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our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establishment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in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1991.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Strategically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situated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in the </a:t>
            </a:r>
            <a:r>
              <a:rPr sz="1800" spc="-434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Chittagong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hub of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Bangladesh,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Dragoni Fashions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Ltd. takes great pride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in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maintaining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a fully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compliant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factory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unit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that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serves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as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a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testament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to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our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unwavering </a:t>
            </a:r>
            <a:r>
              <a:rPr sz="1800" spc="-15" dirty="0">
                <a:latin typeface="Aptos Narrow" panose="020B0004020202020204" pitchFamily="34" charset="0"/>
                <a:cs typeface="Mongolian Baiti"/>
              </a:rPr>
              <a:t>commitment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to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quality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and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25" dirty="0">
                <a:latin typeface="Aptos Narrow" panose="020B0004020202020204" pitchFamily="34" charset="0"/>
                <a:cs typeface="Mongolian Baiti"/>
              </a:rPr>
              <a:t>efficiency.</a:t>
            </a:r>
            <a:r>
              <a:rPr sz="1800" spc="-11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With</a:t>
            </a:r>
            <a:r>
              <a:rPr sz="1800" spc="-10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a</a:t>
            </a:r>
            <a:r>
              <a:rPr sz="1800" spc="-3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workforce</a:t>
            </a:r>
            <a:r>
              <a:rPr sz="1800" spc="-9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of</a:t>
            </a:r>
            <a:r>
              <a:rPr sz="1800" spc="-4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over</a:t>
            </a:r>
            <a:r>
              <a:rPr sz="1800" spc="-9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1300</a:t>
            </a:r>
            <a:r>
              <a:rPr sz="1800" spc="-10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skilled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professionals,</a:t>
            </a:r>
            <a:r>
              <a:rPr sz="1800" spc="-9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we</a:t>
            </a:r>
            <a:r>
              <a:rPr sz="1800" spc="-5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are</a:t>
            </a:r>
            <a:r>
              <a:rPr sz="1800" spc="-10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dedicated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to</a:t>
            </a:r>
            <a:r>
              <a:rPr sz="1800" spc="-5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ensuring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that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our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products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meet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the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highest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standards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of </a:t>
            </a:r>
            <a:r>
              <a:rPr sz="1800" spc="-25" dirty="0">
                <a:latin typeface="Aptos Narrow" panose="020B0004020202020204" pitchFamily="34" charset="0"/>
                <a:cs typeface="Mongolian Baiti"/>
              </a:rPr>
              <a:t>quality.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Furthermore,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our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advantageous proximity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to </a:t>
            </a:r>
            <a:r>
              <a:rPr sz="1800" spc="1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the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sea port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provides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us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with a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unique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commercial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edge that sets us apart from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other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garment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exporters located outside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the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Chittagong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port </a:t>
            </a:r>
            <a:r>
              <a:rPr sz="1800" spc="-20" dirty="0">
                <a:latin typeface="Aptos Narrow" panose="020B0004020202020204" pitchFamily="34" charset="0"/>
                <a:cs typeface="Mongolian Baiti"/>
              </a:rPr>
              <a:t>city.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We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firmly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believe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that our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top-notch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products </a:t>
            </a:r>
            <a:r>
              <a:rPr sz="1800" spc="-434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and</a:t>
            </a:r>
            <a:r>
              <a:rPr sz="1800" spc="-8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services</a:t>
            </a:r>
            <a:r>
              <a:rPr sz="1800" spc="-9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can</a:t>
            </a:r>
            <a:r>
              <a:rPr sz="1800" spc="-7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significantly</a:t>
            </a:r>
            <a:r>
              <a:rPr sz="1800" spc="-9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benefit</a:t>
            </a:r>
            <a:r>
              <a:rPr sz="1800" spc="-8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your</a:t>
            </a:r>
            <a:r>
              <a:rPr sz="1800" spc="-6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business,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and</a:t>
            </a:r>
            <a:r>
              <a:rPr sz="1800" spc="-7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we</a:t>
            </a:r>
            <a:r>
              <a:rPr sz="1800" spc="-5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would</a:t>
            </a:r>
            <a:r>
              <a:rPr sz="1800" spc="-9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be</a:t>
            </a:r>
            <a:r>
              <a:rPr sz="1800" spc="-4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highly</a:t>
            </a:r>
            <a:r>
              <a:rPr sz="1800" spc="-7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privileged</a:t>
            </a:r>
            <a:r>
              <a:rPr sz="1800" spc="-9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to</a:t>
            </a:r>
            <a:r>
              <a:rPr sz="1800" spc="-8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explore </a:t>
            </a:r>
            <a:r>
              <a:rPr sz="1800" spc="-434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any</a:t>
            </a:r>
            <a:r>
              <a:rPr sz="1800" spc="-8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opportunities</a:t>
            </a:r>
            <a:r>
              <a:rPr sz="1800" spc="-9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for</a:t>
            </a:r>
            <a:r>
              <a:rPr sz="1800" spc="-9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collaboration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that</a:t>
            </a:r>
            <a:r>
              <a:rPr sz="1800" spc="-11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may</a:t>
            </a:r>
            <a:r>
              <a:rPr sz="1800" spc="-8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arise.</a:t>
            </a: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 dirty="0">
              <a:latin typeface="Aptos Narrow" panose="020B0004020202020204" pitchFamily="34" charset="0"/>
              <a:cs typeface="Mongolian Baiti"/>
            </a:endParaRPr>
          </a:p>
          <a:p>
            <a:pPr marL="12700" marR="86995">
              <a:lnSpc>
                <a:spcPct val="100000"/>
              </a:lnSpc>
            </a:pPr>
            <a:r>
              <a:rPr sz="1800" dirty="0">
                <a:latin typeface="Aptos Narrow" panose="020B0004020202020204" pitchFamily="34" charset="0"/>
                <a:cs typeface="Mongolian Baiti"/>
              </a:rPr>
              <a:t>Thank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you</a:t>
            </a:r>
            <a:r>
              <a:rPr sz="1800" spc="-8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for</a:t>
            </a:r>
            <a:r>
              <a:rPr sz="1800" spc="-9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your</a:t>
            </a:r>
            <a:r>
              <a:rPr sz="1800" spc="-8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valuable</a:t>
            </a:r>
            <a:r>
              <a:rPr sz="1800" spc="-10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time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and</a:t>
            </a:r>
            <a:r>
              <a:rPr sz="1800" spc="-8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consideration.</a:t>
            </a:r>
            <a:r>
              <a:rPr sz="1800" spc="-13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We</a:t>
            </a:r>
            <a:r>
              <a:rPr sz="1800" spc="-5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look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forward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to</a:t>
            </a:r>
            <a:r>
              <a:rPr sz="1800" spc="-7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the</a:t>
            </a:r>
            <a:r>
              <a:rPr sz="1800" spc="-7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prospect</a:t>
            </a:r>
            <a:r>
              <a:rPr sz="1800" spc="-9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of</a:t>
            </a:r>
            <a:r>
              <a:rPr sz="1800" spc="-4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working </a:t>
            </a:r>
            <a:r>
              <a:rPr sz="1800" spc="-434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with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you.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ptos Narrow" panose="020B0004020202020204" pitchFamily="34" charset="0"/>
              <a:cs typeface="Mongolian Baiti"/>
            </a:endParaRPr>
          </a:p>
          <a:p>
            <a:pPr marL="12700" marR="7426959">
              <a:lnSpc>
                <a:spcPct val="100000"/>
              </a:lnSpc>
            </a:pPr>
            <a:r>
              <a:rPr sz="1800" spc="-20" dirty="0">
                <a:latin typeface="Aptos Narrow" panose="020B0004020202020204" pitchFamily="34" charset="0"/>
                <a:cs typeface="Mongolian Baiti"/>
              </a:rPr>
              <a:t>Sincerely, </a:t>
            </a:r>
            <a:r>
              <a:rPr sz="1800" spc="-15" dirty="0">
                <a:latin typeface="Aptos Narrow" panose="020B0004020202020204" pitchFamily="34" charset="0"/>
                <a:cs typeface="Mongolian Baiti"/>
              </a:rPr>
              <a:t> </a:t>
            </a:r>
            <a:endParaRPr lang="en-US" sz="1800" spc="-15" dirty="0">
              <a:latin typeface="Aptos Narrow" panose="020B0004020202020204" pitchFamily="34" charset="0"/>
              <a:cs typeface="Mongolian Baiti"/>
            </a:endParaRPr>
          </a:p>
          <a:p>
            <a:pPr marL="12700" marR="7426959">
              <a:lnSpc>
                <a:spcPct val="100000"/>
              </a:lnSpc>
            </a:pPr>
            <a:r>
              <a:rPr sz="1800" spc="5" dirty="0">
                <a:latin typeface="Aptos Narrow" panose="020B0004020202020204" pitchFamily="34" charset="0"/>
                <a:cs typeface="Mongolian Baiti"/>
              </a:rPr>
              <a:t>P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e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r</a:t>
            </a:r>
            <a:r>
              <a:rPr sz="1800" spc="-15" dirty="0">
                <a:latin typeface="Aptos Narrow" panose="020B0004020202020204" pitchFamily="34" charset="0"/>
                <a:cs typeface="Mongolian Baiti"/>
              </a:rPr>
              <a:t>v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e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z</a:t>
            </a:r>
            <a:r>
              <a:rPr sz="1800" spc="-10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H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o</a:t>
            </a:r>
            <a:r>
              <a:rPr sz="1800" spc="15" dirty="0">
                <a:latin typeface="Aptos Narrow" panose="020B0004020202020204" pitchFamily="34" charset="0"/>
                <a:cs typeface="Mongolian Baiti"/>
              </a:rPr>
              <a:t>s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s</a:t>
            </a:r>
            <a:r>
              <a:rPr sz="1800" spc="-40" dirty="0">
                <a:latin typeface="Aptos Narrow" panose="020B0004020202020204" pitchFamily="34" charset="0"/>
                <a:cs typeface="Mongolian Baiti"/>
              </a:rPr>
              <a:t>a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in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5" dirty="0">
                <a:latin typeface="Aptos Narrow" panose="020B0004020202020204" pitchFamily="34" charset="0"/>
                <a:cs typeface="Mongolian Baiti"/>
              </a:rPr>
              <a:t>M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a</a:t>
            </a:r>
            <a:r>
              <a:rPr sz="1800" spc="-15" dirty="0">
                <a:latin typeface="Aptos Narrow" panose="020B0004020202020204" pitchFamily="34" charset="0"/>
                <a:cs typeface="Mongolian Baiti"/>
              </a:rPr>
              <a:t>n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a</a:t>
            </a:r>
            <a:r>
              <a:rPr sz="1800" spc="-15" dirty="0">
                <a:latin typeface="Aptos Narrow" panose="020B0004020202020204" pitchFamily="34" charset="0"/>
                <a:cs typeface="Mongolian Baiti"/>
              </a:rPr>
              <a:t>g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i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n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g</a:t>
            </a:r>
            <a:r>
              <a:rPr sz="1800" spc="-105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D</a:t>
            </a:r>
            <a:r>
              <a:rPr sz="1800" spc="20" dirty="0">
                <a:latin typeface="Aptos Narrow" panose="020B0004020202020204" pitchFamily="34" charset="0"/>
                <a:cs typeface="Mongolian Baiti"/>
              </a:rPr>
              <a:t>i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r</a:t>
            </a:r>
            <a:r>
              <a:rPr sz="1800" spc="-35" dirty="0">
                <a:latin typeface="Aptos Narrow" panose="020B0004020202020204" pitchFamily="34" charset="0"/>
                <a:cs typeface="Mongolian Baiti"/>
              </a:rPr>
              <a:t>e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c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t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o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r</a:t>
            </a:r>
          </a:p>
          <a:p>
            <a:pPr marL="12700">
              <a:lnSpc>
                <a:spcPct val="100000"/>
              </a:lnSpc>
            </a:pPr>
            <a:r>
              <a:rPr sz="1800" dirty="0">
                <a:latin typeface="Aptos Narrow" panose="020B0004020202020204" pitchFamily="34" charset="0"/>
                <a:cs typeface="Mongolian Baiti"/>
              </a:rPr>
              <a:t>C</a:t>
            </a:r>
            <a:r>
              <a:rPr sz="1800" spc="20" dirty="0">
                <a:latin typeface="Aptos Narrow" panose="020B0004020202020204" pitchFamily="34" charset="0"/>
                <a:cs typeface="Mongolian Baiti"/>
              </a:rPr>
              <a:t>r</a:t>
            </a:r>
            <a:r>
              <a:rPr sz="1800" spc="-15" dirty="0">
                <a:latin typeface="Aptos Narrow" panose="020B0004020202020204" pitchFamily="34" charset="0"/>
                <a:cs typeface="Mongolian Baiti"/>
              </a:rPr>
              <a:t>o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w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n</a:t>
            </a:r>
            <a:r>
              <a:rPr sz="1800" spc="-11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-5" dirty="0">
                <a:latin typeface="Aptos Narrow" panose="020B0004020202020204" pitchFamily="34" charset="0"/>
                <a:cs typeface="Mongolian Baiti"/>
              </a:rPr>
              <a:t>G</a:t>
            </a:r>
            <a:r>
              <a:rPr sz="1800" spc="15" dirty="0">
                <a:latin typeface="Aptos Narrow" panose="020B0004020202020204" pitchFamily="34" charset="0"/>
                <a:cs typeface="Mongolian Baiti"/>
              </a:rPr>
              <a:t>r</a:t>
            </a:r>
            <a:r>
              <a:rPr sz="1800" spc="-15" dirty="0">
                <a:latin typeface="Aptos Narrow" panose="020B0004020202020204" pitchFamily="34" charset="0"/>
                <a:cs typeface="Mongolian Baiti"/>
              </a:rPr>
              <a:t>ou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p</a:t>
            </a:r>
            <a:r>
              <a:rPr sz="1800" spc="-8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spc="10" dirty="0">
                <a:latin typeface="Aptos Narrow" panose="020B0004020202020204" pitchFamily="34" charset="0"/>
                <a:cs typeface="Mongolian Baiti"/>
              </a:rPr>
              <a:t>o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f</a:t>
            </a:r>
            <a:r>
              <a:rPr sz="1800" spc="-70" dirty="0">
                <a:latin typeface="Aptos Narrow" panose="020B0004020202020204" pitchFamily="34" charset="0"/>
                <a:cs typeface="Mongolian Baiti"/>
              </a:rPr>
              <a:t> 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C</a:t>
            </a:r>
            <a:r>
              <a:rPr sz="1800" spc="5" dirty="0">
                <a:latin typeface="Aptos Narrow" panose="020B0004020202020204" pitchFamily="34" charset="0"/>
                <a:cs typeface="Mongolian Baiti"/>
              </a:rPr>
              <a:t>o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m</a:t>
            </a:r>
            <a:r>
              <a:rPr sz="1800" spc="-15" dirty="0">
                <a:latin typeface="Aptos Narrow" panose="020B0004020202020204" pitchFamily="34" charset="0"/>
                <a:cs typeface="Mongolian Baiti"/>
              </a:rPr>
              <a:t>p</a:t>
            </a:r>
            <a:r>
              <a:rPr sz="1800" spc="-10" dirty="0">
                <a:latin typeface="Aptos Narrow" panose="020B0004020202020204" pitchFamily="34" charset="0"/>
                <a:cs typeface="Mongolian Baiti"/>
              </a:rPr>
              <a:t>a</a:t>
            </a:r>
            <a:r>
              <a:rPr sz="1800" spc="-15" dirty="0">
                <a:latin typeface="Aptos Narrow" panose="020B0004020202020204" pitchFamily="34" charset="0"/>
                <a:cs typeface="Mongolian Baiti"/>
              </a:rPr>
              <a:t>n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i</a:t>
            </a:r>
            <a:r>
              <a:rPr sz="1800" spc="-30" dirty="0">
                <a:latin typeface="Aptos Narrow" panose="020B0004020202020204" pitchFamily="34" charset="0"/>
                <a:cs typeface="Mongolian Baiti"/>
              </a:rPr>
              <a:t>e</a:t>
            </a:r>
            <a:r>
              <a:rPr sz="1800" dirty="0">
                <a:latin typeface="Aptos Narrow" panose="020B0004020202020204" pitchFamily="34" charset="0"/>
                <a:cs typeface="Mongolian Baiti"/>
              </a:rPr>
              <a:t>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78537" y="4800600"/>
            <a:ext cx="695625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ptos Narrow" panose="020B0004020202020204" pitchFamily="34" charset="0"/>
                <a:cs typeface="Calibri"/>
              </a:rPr>
              <a:t>To </a:t>
            </a:r>
            <a:r>
              <a:rPr sz="2400" spc="10" dirty="0">
                <a:latin typeface="Aptos Narrow" panose="020B0004020202020204" pitchFamily="34" charset="0"/>
                <a:cs typeface="Calibri"/>
              </a:rPr>
              <a:t>revolutionize </a:t>
            </a:r>
            <a:r>
              <a:rPr sz="2400" spc="-55" dirty="0">
                <a:latin typeface="Aptos Narrow" panose="020B0004020202020204" pitchFamily="34" charset="0"/>
                <a:cs typeface="Calibri"/>
              </a:rPr>
              <a:t>the </a:t>
            </a:r>
            <a:r>
              <a:rPr sz="2400" spc="5" dirty="0">
                <a:latin typeface="Aptos Narrow" panose="020B0004020202020204" pitchFamily="34" charset="0"/>
                <a:cs typeface="Calibri"/>
              </a:rPr>
              <a:t>garment </a:t>
            </a:r>
            <a:r>
              <a:rPr sz="2400" spc="30" dirty="0">
                <a:latin typeface="Aptos Narrow" panose="020B0004020202020204" pitchFamily="34" charset="0"/>
                <a:cs typeface="Calibri"/>
              </a:rPr>
              <a:t>industry </a:t>
            </a:r>
            <a:r>
              <a:rPr sz="2400" spc="-5" dirty="0">
                <a:latin typeface="Aptos Narrow" panose="020B0004020202020204" pitchFamily="34" charset="0"/>
                <a:cs typeface="Calibri"/>
              </a:rPr>
              <a:t>by </a:t>
            </a:r>
            <a:r>
              <a:rPr sz="2400" dirty="0">
                <a:latin typeface="Aptos Narrow" panose="020B0004020202020204" pitchFamily="34" charset="0"/>
                <a:cs typeface="Calibri"/>
              </a:rPr>
              <a:t>sustainably </a:t>
            </a:r>
            <a:r>
              <a:rPr sz="2400" spc="5" dirty="0">
                <a:latin typeface="Aptos Narrow" panose="020B0004020202020204" pitchFamily="34" charset="0"/>
                <a:cs typeface="Calibri"/>
              </a:rPr>
              <a:t> </a:t>
            </a:r>
            <a:r>
              <a:rPr sz="2400" spc="30" dirty="0">
                <a:latin typeface="Aptos Narrow" panose="020B0004020202020204" pitchFamily="34" charset="0"/>
                <a:cs typeface="Calibri"/>
              </a:rPr>
              <a:t>manufacturing </a:t>
            </a:r>
            <a:r>
              <a:rPr sz="2400" spc="20" dirty="0">
                <a:latin typeface="Aptos Narrow" panose="020B0004020202020204" pitchFamily="34" charset="0"/>
                <a:cs typeface="Calibri"/>
              </a:rPr>
              <a:t>and </a:t>
            </a:r>
            <a:r>
              <a:rPr sz="2400" dirty="0">
                <a:latin typeface="Aptos Narrow" panose="020B0004020202020204" pitchFamily="34" charset="0"/>
                <a:cs typeface="Calibri"/>
              </a:rPr>
              <a:t>merchandise </a:t>
            </a:r>
            <a:r>
              <a:rPr sz="2400" spc="-5" dirty="0">
                <a:latin typeface="Aptos Narrow" panose="020B0004020202020204" pitchFamily="34" charset="0"/>
                <a:cs typeface="Calibri"/>
              </a:rPr>
              <a:t>trendy </a:t>
            </a:r>
            <a:r>
              <a:rPr sz="2400" spc="20" dirty="0">
                <a:latin typeface="Aptos Narrow" panose="020B0004020202020204" pitchFamily="34" charset="0"/>
                <a:cs typeface="Calibri"/>
              </a:rPr>
              <a:t>and </a:t>
            </a:r>
            <a:r>
              <a:rPr sz="2400" spc="25" dirty="0">
                <a:latin typeface="Aptos Narrow" panose="020B0004020202020204" pitchFamily="34" charset="0"/>
                <a:cs typeface="Calibri"/>
              </a:rPr>
              <a:t>virtuous </a:t>
            </a:r>
            <a:r>
              <a:rPr sz="2400" spc="-530" dirty="0">
                <a:latin typeface="Aptos Narrow" panose="020B0004020202020204" pitchFamily="34" charset="0"/>
                <a:cs typeface="Calibri"/>
              </a:rPr>
              <a:t> </a:t>
            </a:r>
            <a:r>
              <a:rPr sz="2400" spc="5" dirty="0">
                <a:latin typeface="Aptos Narrow" panose="020B0004020202020204" pitchFamily="34" charset="0"/>
                <a:cs typeface="Calibri"/>
              </a:rPr>
              <a:t>clothing.</a:t>
            </a:r>
            <a:endParaRPr sz="2400" dirty="0">
              <a:latin typeface="Aptos Narrow" panose="020B0004020202020204" pitchFamily="34" charset="0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6565" y="4566170"/>
            <a:ext cx="2043430" cy="1758430"/>
            <a:chOff x="246888" y="4059935"/>
            <a:chExt cx="2043430" cy="141541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6888" y="4059935"/>
              <a:ext cx="2042922" cy="141503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3944" y="4126991"/>
              <a:ext cx="1859280" cy="12313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94894" y="4107941"/>
              <a:ext cx="1897380" cy="1270000"/>
            </a:xfrm>
            <a:custGeom>
              <a:avLst/>
              <a:gdLst/>
              <a:ahLst/>
              <a:cxnLst/>
              <a:rect l="l" t="t" r="r" b="b"/>
              <a:pathLst>
                <a:path w="1897380" h="1270000">
                  <a:moveTo>
                    <a:pt x="0" y="1269491"/>
                  </a:moveTo>
                  <a:lnTo>
                    <a:pt x="1897380" y="1269491"/>
                  </a:lnTo>
                  <a:lnTo>
                    <a:pt x="1897380" y="0"/>
                  </a:lnTo>
                  <a:lnTo>
                    <a:pt x="0" y="0"/>
                  </a:lnTo>
                  <a:lnTo>
                    <a:pt x="0" y="126949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0756" y="1995704"/>
            <a:ext cx="1985010" cy="1707294"/>
            <a:chOff x="265175" y="1719072"/>
            <a:chExt cx="1985010" cy="138176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5175" y="1719072"/>
              <a:ext cx="1985010" cy="138150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231" y="1786128"/>
              <a:ext cx="1801368" cy="119786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13181" y="1767078"/>
              <a:ext cx="1839595" cy="1236345"/>
            </a:xfrm>
            <a:custGeom>
              <a:avLst/>
              <a:gdLst/>
              <a:ahLst/>
              <a:cxnLst/>
              <a:rect l="l" t="t" r="r" b="b"/>
              <a:pathLst>
                <a:path w="1839595" h="1236345">
                  <a:moveTo>
                    <a:pt x="0" y="1235964"/>
                  </a:moveTo>
                  <a:lnTo>
                    <a:pt x="1839468" y="1235964"/>
                  </a:lnTo>
                  <a:lnTo>
                    <a:pt x="1839468" y="0"/>
                  </a:lnTo>
                  <a:lnTo>
                    <a:pt x="0" y="0"/>
                  </a:lnTo>
                  <a:lnTo>
                    <a:pt x="0" y="1235964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004061" y="2178906"/>
            <a:ext cx="7011686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n-US" sz="2400" spc="5" dirty="0">
                <a:latin typeface="Aptos Narrow" panose="020B0004020202020204" pitchFamily="34" charset="0"/>
                <a:cs typeface="Calibri"/>
              </a:rPr>
              <a:t>To </a:t>
            </a:r>
            <a:r>
              <a:rPr lang="en-US" sz="2400" spc="15" dirty="0">
                <a:latin typeface="Aptos Narrow" panose="020B0004020202020204" pitchFamily="34" charset="0"/>
                <a:cs typeface="Calibri"/>
              </a:rPr>
              <a:t>provide </a:t>
            </a:r>
            <a:r>
              <a:rPr lang="en-US" sz="2400" spc="-5" dirty="0">
                <a:latin typeface="Aptos Narrow" panose="020B0004020202020204" pitchFamily="34" charset="0"/>
                <a:cs typeface="Calibri"/>
              </a:rPr>
              <a:t>affordable </a:t>
            </a:r>
            <a:r>
              <a:rPr lang="en-US" sz="2400" spc="20" dirty="0">
                <a:latin typeface="Aptos Narrow" panose="020B0004020202020204" pitchFamily="34" charset="0"/>
                <a:cs typeface="Calibri"/>
              </a:rPr>
              <a:t>and </a:t>
            </a:r>
            <a:r>
              <a:rPr lang="en-US" sz="2400" dirty="0">
                <a:latin typeface="Aptos Narrow" panose="020B0004020202020204" pitchFamily="34" charset="0"/>
                <a:cs typeface="Calibri"/>
              </a:rPr>
              <a:t>fashionable </a:t>
            </a:r>
            <a:r>
              <a:rPr lang="en-US" sz="2400" spc="15" dirty="0">
                <a:latin typeface="Aptos Narrow" panose="020B0004020202020204" pitchFamily="34" charset="0"/>
                <a:cs typeface="Calibri"/>
              </a:rPr>
              <a:t>clothing </a:t>
            </a:r>
            <a:r>
              <a:rPr lang="en-US" sz="2400" spc="45" dirty="0">
                <a:latin typeface="Aptos Narrow" panose="020B0004020202020204" pitchFamily="34" charset="0"/>
                <a:cs typeface="Calibri"/>
              </a:rPr>
              <a:t>while </a:t>
            </a:r>
            <a:r>
              <a:rPr lang="en-US" sz="2400" spc="-53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z="2400" spc="30" dirty="0">
                <a:latin typeface="Aptos Narrow" panose="020B0004020202020204" pitchFamily="34" charset="0"/>
                <a:cs typeface="Calibri"/>
              </a:rPr>
              <a:t>maintaining </a:t>
            </a:r>
            <a:r>
              <a:rPr lang="en-US" sz="2400" spc="-25" dirty="0">
                <a:latin typeface="Aptos Narrow" panose="020B0004020202020204" pitchFamily="34" charset="0"/>
                <a:cs typeface="Calibri"/>
              </a:rPr>
              <a:t>a </a:t>
            </a:r>
            <a:r>
              <a:rPr lang="en-US" sz="2400" spc="-15" dirty="0">
                <a:latin typeface="Aptos Narrow" panose="020B0004020202020204" pitchFamily="34" charset="0"/>
                <a:cs typeface="Calibri"/>
              </a:rPr>
              <a:t>commitment </a:t>
            </a:r>
            <a:r>
              <a:rPr lang="en-US" sz="2400" spc="-90" dirty="0">
                <a:latin typeface="Aptos Narrow" panose="020B0004020202020204" pitchFamily="34" charset="0"/>
                <a:cs typeface="Calibri"/>
              </a:rPr>
              <a:t>to </a:t>
            </a:r>
            <a:r>
              <a:rPr lang="en-US" sz="2400" spc="15" dirty="0">
                <a:latin typeface="Aptos Narrow" panose="020B0004020202020204" pitchFamily="34" charset="0"/>
                <a:cs typeface="Calibri"/>
              </a:rPr>
              <a:t>ethical </a:t>
            </a:r>
            <a:r>
              <a:rPr lang="en-US" sz="2400" spc="20" dirty="0">
                <a:latin typeface="Aptos Narrow" panose="020B0004020202020204" pitchFamily="34" charset="0"/>
                <a:cs typeface="Calibri"/>
              </a:rPr>
              <a:t>and </a:t>
            </a:r>
            <a:r>
              <a:rPr lang="en-US" sz="2400" spc="-10" dirty="0">
                <a:latin typeface="Aptos Narrow" panose="020B0004020202020204" pitchFamily="34" charset="0"/>
                <a:cs typeface="Calibri"/>
              </a:rPr>
              <a:t>sustainable </a:t>
            </a:r>
            <a:r>
              <a:rPr lang="en-US" sz="2400" spc="-53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z="2400" spc="5" dirty="0">
                <a:latin typeface="Aptos Narrow" panose="020B0004020202020204" pitchFamily="34" charset="0"/>
                <a:cs typeface="Calibri"/>
              </a:rPr>
              <a:t>practices</a:t>
            </a:r>
            <a:r>
              <a:rPr lang="en-US" sz="2400" spc="10" dirty="0">
                <a:latin typeface="Aptos Narrow" panose="020B0004020202020204" pitchFamily="34" charset="0"/>
                <a:cs typeface="Calibri"/>
              </a:rPr>
              <a:t> throughout </a:t>
            </a:r>
            <a:r>
              <a:rPr lang="en-US" sz="2400" spc="-50" dirty="0">
                <a:latin typeface="Aptos Narrow" panose="020B0004020202020204" pitchFamily="34" charset="0"/>
                <a:cs typeface="Calibri"/>
              </a:rPr>
              <a:t>the</a:t>
            </a:r>
            <a:r>
              <a:rPr lang="en-US" sz="2400" spc="2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z="2400" spc="-5" dirty="0">
                <a:latin typeface="Aptos Narrow" panose="020B0004020202020204" pitchFamily="34" charset="0"/>
                <a:cs typeface="Calibri"/>
              </a:rPr>
              <a:t>entire</a:t>
            </a:r>
            <a:r>
              <a:rPr lang="en-US" sz="2400" spc="-30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z="2400" spc="20" dirty="0">
                <a:latin typeface="Aptos Narrow" panose="020B0004020202020204" pitchFamily="34" charset="0"/>
                <a:cs typeface="Calibri"/>
              </a:rPr>
              <a:t>production</a:t>
            </a:r>
            <a:r>
              <a:rPr lang="en-US" sz="2400" spc="-15" dirty="0">
                <a:latin typeface="Aptos Narrow" panose="020B0004020202020204" pitchFamily="34" charset="0"/>
                <a:cs typeface="Calibri"/>
              </a:rPr>
              <a:t> </a:t>
            </a:r>
            <a:r>
              <a:rPr lang="en-US" sz="2400" spc="-30" dirty="0">
                <a:latin typeface="Aptos Narrow" panose="020B0004020202020204" pitchFamily="34" charset="0"/>
                <a:cs typeface="Calibri"/>
              </a:rPr>
              <a:t>process.</a:t>
            </a:r>
            <a:endParaRPr sz="2400" dirty="0">
              <a:latin typeface="Aptos Narrow" panose="020B0004020202020204" pitchFamily="34" charset="0"/>
              <a:cs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489E2E-8AA7-E182-10AA-ACEC5E905541}"/>
              </a:ext>
            </a:extLst>
          </p:cNvPr>
          <p:cNvSpPr/>
          <p:nvPr/>
        </p:nvSpPr>
        <p:spPr>
          <a:xfrm>
            <a:off x="64571" y="76200"/>
            <a:ext cx="8970225" cy="8578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Mission &amp; Vision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7" name="breeze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4DD1C96-9C28-B333-4575-060D8760DDC2}"/>
              </a:ext>
            </a:extLst>
          </p:cNvPr>
          <p:cNvSpPr/>
          <p:nvPr/>
        </p:nvSpPr>
        <p:spPr>
          <a:xfrm>
            <a:off x="-6626" y="152400"/>
            <a:ext cx="91440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u="sng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Footlight MT Light" panose="0204060206030A020304" pitchFamily="18" charset="0"/>
              </a:rPr>
              <a:t>Certificates &amp; Accreditation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B649FD4-AA9A-6A06-3EA2-8194E40DC4E8}"/>
              </a:ext>
            </a:extLst>
          </p:cNvPr>
          <p:cNvGrpSpPr/>
          <p:nvPr/>
        </p:nvGrpSpPr>
        <p:grpSpPr>
          <a:xfrm>
            <a:off x="152400" y="1299328"/>
            <a:ext cx="8820449" cy="5237321"/>
            <a:chOff x="152400" y="1299328"/>
            <a:chExt cx="8820449" cy="5237321"/>
          </a:xfrm>
        </p:grpSpPr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3B6C1A6E-4B32-ACC7-2B9B-31E211C9C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1024" y="3124500"/>
              <a:ext cx="2743200" cy="1595818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>
              <a:extLst>
                <a:ext uri="{FF2B5EF4-FFF2-40B4-BE49-F238E27FC236}">
                  <a16:creationId xmlns:a16="http://schemas.microsoft.com/office/drawing/2014/main" id="{F5EA7F0A-9686-21AA-0FA0-70DA0F5F05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9649" y="1299328"/>
              <a:ext cx="2743200" cy="1563624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>
              <a:extLst>
                <a:ext uri="{FF2B5EF4-FFF2-40B4-BE49-F238E27FC236}">
                  <a16:creationId xmlns:a16="http://schemas.microsoft.com/office/drawing/2014/main" id="{6F98B9A6-75CE-0D1B-C57E-511E83D21F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3128128"/>
              <a:ext cx="2743200" cy="1563624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>
              <a:extLst>
                <a:ext uri="{FF2B5EF4-FFF2-40B4-BE49-F238E27FC236}">
                  <a16:creationId xmlns:a16="http://schemas.microsoft.com/office/drawing/2014/main" id="{AEBDB5E1-5CD6-B774-31E9-D90459D55A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4969397"/>
              <a:ext cx="2743200" cy="1567252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>
              <a:extLst>
                <a:ext uri="{FF2B5EF4-FFF2-40B4-BE49-F238E27FC236}">
                  <a16:creationId xmlns:a16="http://schemas.microsoft.com/office/drawing/2014/main" id="{9C39BEE3-8F9C-D174-DE25-BCC6E8913B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3774" y="1299328"/>
              <a:ext cx="2743200" cy="1563624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glow rad="127000">
                <a:schemeClr val="accent1">
                  <a:alpha val="0"/>
                </a:schemeClr>
              </a:glow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Picture 26">
              <a:extLst>
                <a:ext uri="{FF2B5EF4-FFF2-40B4-BE49-F238E27FC236}">
                  <a16:creationId xmlns:a16="http://schemas.microsoft.com/office/drawing/2014/main" id="{88DBCAC5-FF05-6AEA-20F6-14C35921AD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9648" y="3124500"/>
              <a:ext cx="2743200" cy="1595818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Image 50">
              <a:extLst>
                <a:ext uri="{FF2B5EF4-FFF2-40B4-BE49-F238E27FC236}">
                  <a16:creationId xmlns:a16="http://schemas.microsoft.com/office/drawing/2014/main" id="{D79C3207-505E-9632-61A4-1D8084FC24E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2400" y="1299328"/>
              <a:ext cx="2743200" cy="1563624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12" name="breeze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</TotalTime>
  <Words>846</Words>
  <Application>Microsoft Office PowerPoint</Application>
  <PresentationFormat>On-screen Show (4:3)</PresentationFormat>
  <Paragraphs>80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 Narrow</vt:lpstr>
      <vt:lpstr>Arial</vt:lpstr>
      <vt:lpstr>Calibri</vt:lpstr>
      <vt:lpstr>Calibri Light</vt:lpstr>
      <vt:lpstr>Footlight MT Light</vt:lpstr>
      <vt:lpstr>Office Theme</vt:lpstr>
      <vt:lpstr>PowerPoint Presentation</vt:lpstr>
      <vt:lpstr>PowerPoint Presentation</vt:lpstr>
      <vt:lpstr>Associated Entity of Crown Group of Companies</vt:lpstr>
      <vt:lpstr>Banking Information</vt:lpstr>
      <vt:lpstr>Banking Information</vt:lpstr>
      <vt:lpstr>PowerPoint Presentation</vt:lpstr>
      <vt:lpstr>~Managing Directors Message~</vt:lpstr>
      <vt:lpstr>PowerPoint Presentation</vt:lpstr>
      <vt:lpstr>PowerPoint Presentation</vt:lpstr>
      <vt:lpstr>Our Esteemed Customers</vt:lpstr>
      <vt:lpstr>PowerPoint Presentation</vt:lpstr>
      <vt:lpstr>PowerPoint Presentation</vt:lpstr>
      <vt:lpstr>PowerPoint Presentation</vt:lpstr>
      <vt:lpstr>PowerPoint Presentation</vt:lpstr>
      <vt:lpstr>Dragoni Fashions Ltd.</vt:lpstr>
      <vt:lpstr>PowerPoint Presentation</vt:lpstr>
      <vt:lpstr>Dragoni Fashions Ltd.</vt:lpstr>
      <vt:lpstr>PowerPoint Presentation</vt:lpstr>
      <vt:lpstr>Efficiency:</vt:lpstr>
      <vt:lpstr>Design &amp; Development:  We can assist customer creating fits and design for garments. We  offer choices of fabrication, wide range of accessories and  different packaging methods.</vt:lpstr>
      <vt:lpstr>Process &amp; Quality:  A strict regime of internal PP meeting, Critical process check,  Inline &amp; Pre-final Inspection by AQL 1.5 are done by expert  Quality team prior to buyer’s final inspection.</vt:lpstr>
      <vt:lpstr>Worker Welfare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miandad kalam chowdhury</dc:creator>
  <cp:lastModifiedBy>Mahtab Tanvir Yeasin</cp:lastModifiedBy>
  <cp:revision>120</cp:revision>
  <dcterms:created xsi:type="dcterms:W3CDTF">2024-07-02T04:13:08Z</dcterms:created>
  <dcterms:modified xsi:type="dcterms:W3CDTF">2026-06-24T07:17:26Z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2023-08-21T00:00:00Z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2024-07-02T00:00:00Z</vt:filetime>
  </property>
</Properties>
</file>